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319" r:id="rId4"/>
    <p:sldId id="311" r:id="rId5"/>
    <p:sldId id="313" r:id="rId6"/>
    <p:sldId id="314" r:id="rId7"/>
    <p:sldId id="326" r:id="rId8"/>
    <p:sldId id="316" r:id="rId9"/>
    <p:sldId id="315" r:id="rId10"/>
    <p:sldId id="317" r:id="rId11"/>
    <p:sldId id="320" r:id="rId12"/>
    <p:sldId id="321" r:id="rId13"/>
    <p:sldId id="322" r:id="rId14"/>
    <p:sldId id="323" r:id="rId15"/>
    <p:sldId id="324" r:id="rId16"/>
    <p:sldId id="325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808080"/>
    <a:srgbClr val="5F5F5F"/>
    <a:srgbClr val="D5D5D5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7"/>
    <p:restoredTop sz="94660"/>
  </p:normalViewPr>
  <p:slideViewPr>
    <p:cSldViewPr snapToGrid="0">
      <p:cViewPr varScale="1">
        <p:scale>
          <a:sx n="83" d="100"/>
          <a:sy n="83" d="100"/>
        </p:scale>
        <p:origin x="1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4E4932-DEB1-47F0-9C24-E08B6EA0E1A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4DF89D-DCEF-4713-88D5-EEF5810C93A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8850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1572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7971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6758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7876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1232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1186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3745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5995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1154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1485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2495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1414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7642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0780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8544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267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2023/3/6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4CAC3CF3-C03E-060D-211D-F036A2E9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E5D9AEDE-B3B6-93F8-3B09-1A3677C42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87550"/>
            <a:ext cx="10515600" cy="418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6" name="图片 24">
            <a:extLst>
              <a:ext uri="{FF2B5EF4-FFF2-40B4-BE49-F238E27FC236}">
                <a16:creationId xmlns:a16="http://schemas.microsoft.com/office/drawing/2014/main" id="{7EEFDA84-4D5C-37DB-A683-376D495B703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 t="21069"/>
          <a:stretch>
            <a:fillRect/>
          </a:stretch>
        </p:blipFill>
        <p:spPr>
          <a:xfrm>
            <a:off x="303213" y="0"/>
            <a:ext cx="1201737" cy="125095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8462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24"/>
          <p:cNvSpPr>
            <a:spLocks noGrp="1"/>
          </p:cNvSpPr>
          <p:nvPr userDrawn="1">
            <p:ph type="ctrTitle"/>
          </p:nvPr>
        </p:nvSpPr>
        <p:spPr>
          <a:xfrm>
            <a:off x="1281953" y="2784158"/>
            <a:ext cx="10775577" cy="2238375"/>
          </a:xfrm>
        </p:spPr>
        <p:txBody>
          <a:bodyPr vert="horz" wrap="square" lIns="91440" tIns="45720" rIns="91440" bIns="45720" anchor="b"/>
          <a:lstStyle/>
          <a:p>
            <a:pPr eaLnBrk="1" hangingPunct="1">
              <a:buClrTx/>
              <a:buSzTx/>
              <a:buFontTx/>
            </a:pPr>
            <a:r>
              <a:rPr lang="ru-RU" sz="4000" dirty="0">
                <a:sym typeface="+mn-ea"/>
              </a:rPr>
              <a:t>Бизнес-план </a:t>
            </a:r>
            <a:br>
              <a:rPr lang="ru-RU" sz="4000" dirty="0">
                <a:sym typeface="+mn-ea"/>
              </a:rPr>
            </a:br>
            <a:r>
              <a:rPr lang="ru-RU" sz="4000" dirty="0">
                <a:sym typeface="+mn-ea"/>
              </a:rPr>
              <a:t>проекта</a:t>
            </a:r>
            <a:br>
              <a:rPr lang="ru-RU" sz="4000" dirty="0">
                <a:sym typeface="+mn-ea"/>
              </a:rPr>
            </a:br>
            <a:r>
              <a:rPr lang="ru-RU" sz="4000" dirty="0">
                <a:sym typeface="+mn-ea"/>
              </a:rPr>
              <a:t>“Независимый университет”</a:t>
            </a:r>
            <a:endParaRPr lang="zh-CN" altLang="en-US" sz="4000" kern="1200" dirty="0">
              <a:latin typeface="+mj-lt"/>
              <a:cs typeface="+mj-cs"/>
            </a:endParaRPr>
          </a:p>
        </p:txBody>
      </p:sp>
      <p:sp>
        <p:nvSpPr>
          <p:cNvPr id="4099" name="副标题 25"/>
          <p:cNvSpPr>
            <a:spLocks noGrp="1"/>
          </p:cNvSpPr>
          <p:nvPr userDrawn="1">
            <p:ph type="subTitle" idx="1"/>
          </p:nvPr>
        </p:nvSpPr>
        <p:spPr>
          <a:xfrm>
            <a:off x="2346308" y="5414801"/>
            <a:ext cx="9144000" cy="747713"/>
          </a:xfrm>
        </p:spPr>
        <p:txBody>
          <a:bodyPr vert="horz" wrap="square" lIns="91440" tIns="45720" rIns="91440" bIns="45720" anchor="t">
            <a:noAutofit/>
          </a:bodyPr>
          <a:lstStyle/>
          <a:p>
            <a:pPr ea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ru-RU" altLang="en-US" sz="800" b="1" kern="1200" dirty="0">
              <a:solidFill>
                <a:schemeClr val="bg1"/>
              </a:solidFill>
              <a:cs typeface="+mn-lt"/>
              <a:sym typeface="+mn-ea"/>
            </a:endParaRPr>
          </a:p>
          <a:p>
            <a:pPr ea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ru-RU" altLang="en-US" sz="800" b="1" kern="1200" dirty="0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5132" name="KSO_Shape"/>
          <p:cNvSpPr/>
          <p:nvPr/>
        </p:nvSpPr>
        <p:spPr>
          <a:xfrm>
            <a:off x="3762636" y="5558469"/>
            <a:ext cx="620713" cy="460375"/>
          </a:xfrm>
          <a:custGeom>
            <a:avLst/>
            <a:gdLst/>
            <a:ahLst/>
            <a:cxnLst>
              <a:cxn ang="0">
                <a:pos x="381355" y="265289"/>
              </a:cxn>
              <a:cxn ang="0">
                <a:pos x="399202" y="329039"/>
              </a:cxn>
              <a:cxn ang="0">
                <a:pos x="386260" y="366840"/>
              </a:cxn>
              <a:cxn ang="0">
                <a:pos x="349545" y="393334"/>
              </a:cxn>
              <a:cxn ang="0">
                <a:pos x="266918" y="410225"/>
              </a:cxn>
              <a:cxn ang="0">
                <a:pos x="190219" y="387204"/>
              </a:cxn>
              <a:cxn ang="0">
                <a:pos x="159839" y="359280"/>
              </a:cxn>
              <a:cxn ang="0">
                <a:pos x="153708" y="312829"/>
              </a:cxn>
              <a:cxn ang="0">
                <a:pos x="178435" y="252553"/>
              </a:cxn>
              <a:cxn ang="0">
                <a:pos x="518911" y="187629"/>
              </a:cxn>
              <a:cxn ang="0">
                <a:pos x="546924" y="239158"/>
              </a:cxn>
              <a:cxn ang="0">
                <a:pos x="547944" y="288581"/>
              </a:cxn>
              <a:cxn ang="0">
                <a:pos x="524010" y="316793"/>
              </a:cxn>
              <a:cxn ang="0">
                <a:pos x="458192" y="341741"/>
              </a:cxn>
              <a:cxn ang="0">
                <a:pos x="424603" y="312985"/>
              </a:cxn>
              <a:cxn ang="0">
                <a:pos x="395502" y="238003"/>
              </a:cxn>
              <a:cxn ang="0">
                <a:pos x="372520" y="185249"/>
              </a:cxn>
              <a:cxn ang="0">
                <a:pos x="184519" y="207887"/>
              </a:cxn>
              <a:cxn ang="0">
                <a:pos x="137708" y="270837"/>
              </a:cxn>
              <a:cxn ang="0">
                <a:pos x="126397" y="342829"/>
              </a:cxn>
              <a:cxn ang="0">
                <a:pos x="55329" y="331613"/>
              </a:cxn>
              <a:cxn ang="0">
                <a:pos x="13491" y="304760"/>
              </a:cxn>
              <a:cxn ang="0">
                <a:pos x="0" y="271993"/>
              </a:cxn>
              <a:cxn ang="0">
                <a:pos x="14513" y="212918"/>
              </a:cxn>
              <a:cxn ang="0">
                <a:pos x="275706" y="39581"/>
              </a:cxn>
              <a:cxn ang="0">
                <a:pos x="311456" y="47207"/>
              </a:cxn>
              <a:cxn ang="0">
                <a:pos x="339920" y="67973"/>
              </a:cxn>
              <a:cxn ang="0">
                <a:pos x="357897" y="98409"/>
              </a:cxn>
              <a:cxn ang="0">
                <a:pos x="362051" y="135109"/>
              </a:cxn>
              <a:cxn ang="0">
                <a:pos x="351019" y="169425"/>
              </a:cxn>
              <a:cxn ang="0">
                <a:pos x="327594" y="195775"/>
              </a:cxn>
              <a:cxn ang="0">
                <a:pos x="295317" y="210755"/>
              </a:cxn>
              <a:cxn ang="0">
                <a:pos x="258274" y="211232"/>
              </a:cxn>
              <a:cxn ang="0">
                <a:pos x="225519" y="196933"/>
              </a:cxn>
              <a:cxn ang="0">
                <a:pos x="201550" y="171264"/>
              </a:cxn>
              <a:cxn ang="0">
                <a:pos x="189769" y="137288"/>
              </a:cxn>
              <a:cxn ang="0">
                <a:pos x="192902" y="100520"/>
              </a:cxn>
              <a:cxn ang="0">
                <a:pos x="210130" y="69472"/>
              </a:cxn>
              <a:cxn ang="0">
                <a:pos x="238117" y="48160"/>
              </a:cxn>
              <a:cxn ang="0">
                <a:pos x="273527" y="39581"/>
              </a:cxn>
              <a:cxn ang="0">
                <a:pos x="468218" y="6395"/>
              </a:cxn>
              <a:cxn ang="0">
                <a:pos x="510114" y="47354"/>
              </a:cxn>
              <a:cxn ang="0">
                <a:pos x="517255" y="80420"/>
              </a:cxn>
              <a:cxn ang="0">
                <a:pos x="510114" y="113417"/>
              </a:cxn>
              <a:cxn ang="0">
                <a:pos x="468218" y="154444"/>
              </a:cxn>
              <a:cxn ang="0">
                <a:pos x="433532" y="160703"/>
              </a:cxn>
              <a:cxn ang="0">
                <a:pos x="388848" y="135121"/>
              </a:cxn>
              <a:cxn ang="0">
                <a:pos x="383611" y="91101"/>
              </a:cxn>
              <a:cxn ang="0">
                <a:pos x="363343" y="54362"/>
              </a:cxn>
              <a:cxn ang="0">
                <a:pos x="390684" y="14832"/>
              </a:cxn>
              <a:cxn ang="0">
                <a:pos x="114615" y="0"/>
              </a:cxn>
              <a:cxn ang="0">
                <a:pos x="163312" y="16601"/>
              </a:cxn>
              <a:cxn ang="0">
                <a:pos x="186708" y="56266"/>
              </a:cxn>
              <a:cxn ang="0">
                <a:pos x="167257" y="93483"/>
              </a:cxn>
              <a:cxn ang="0">
                <a:pos x="163176" y="139544"/>
              </a:cxn>
              <a:cxn ang="0">
                <a:pos x="114615" y="160771"/>
              </a:cxn>
              <a:cxn ang="0">
                <a:pos x="81562" y="153627"/>
              </a:cxn>
              <a:cxn ang="0">
                <a:pos x="40618" y="111717"/>
              </a:cxn>
              <a:cxn ang="0">
                <a:pos x="34293" y="78310"/>
              </a:cxn>
              <a:cxn ang="0">
                <a:pos x="42183" y="45517"/>
              </a:cxn>
              <a:cxn ang="0">
                <a:pos x="85166" y="5647"/>
              </a:cxn>
            </a:cxnLst>
            <a:rect l="0" t="0" r="0" b="0"/>
            <a:pathLst>
              <a:path w="2143125" h="1597025">
                <a:moveTo>
                  <a:pt x="795561" y="879475"/>
                </a:moveTo>
                <a:lnTo>
                  <a:pt x="1072091" y="1110003"/>
                </a:lnTo>
                <a:lnTo>
                  <a:pt x="1348886" y="879475"/>
                </a:lnTo>
                <a:lnTo>
                  <a:pt x="1360276" y="888484"/>
                </a:lnTo>
                <a:lnTo>
                  <a:pt x="1371400" y="897758"/>
                </a:lnTo>
                <a:lnTo>
                  <a:pt x="1382525" y="907297"/>
                </a:lnTo>
                <a:lnTo>
                  <a:pt x="1393120" y="917101"/>
                </a:lnTo>
                <a:lnTo>
                  <a:pt x="1403186" y="927435"/>
                </a:lnTo>
                <a:lnTo>
                  <a:pt x="1413516" y="937504"/>
                </a:lnTo>
                <a:lnTo>
                  <a:pt x="1423316" y="948368"/>
                </a:lnTo>
                <a:lnTo>
                  <a:pt x="1432587" y="959497"/>
                </a:lnTo>
                <a:lnTo>
                  <a:pt x="1441857" y="970891"/>
                </a:lnTo>
                <a:lnTo>
                  <a:pt x="1450863" y="982550"/>
                </a:lnTo>
                <a:lnTo>
                  <a:pt x="1459074" y="994739"/>
                </a:lnTo>
                <a:lnTo>
                  <a:pt x="1467550" y="1006663"/>
                </a:lnTo>
                <a:lnTo>
                  <a:pt x="1475232" y="1019116"/>
                </a:lnTo>
                <a:lnTo>
                  <a:pt x="1482913" y="1032100"/>
                </a:lnTo>
                <a:lnTo>
                  <a:pt x="1490065" y="1044819"/>
                </a:lnTo>
                <a:lnTo>
                  <a:pt x="1496687" y="1057803"/>
                </a:lnTo>
                <a:lnTo>
                  <a:pt x="1503308" y="1071581"/>
                </a:lnTo>
                <a:lnTo>
                  <a:pt x="1509401" y="1085095"/>
                </a:lnTo>
                <a:lnTo>
                  <a:pt x="1515228" y="1098874"/>
                </a:lnTo>
                <a:lnTo>
                  <a:pt x="1520525" y="1113182"/>
                </a:lnTo>
                <a:lnTo>
                  <a:pt x="1525558" y="1127226"/>
                </a:lnTo>
                <a:lnTo>
                  <a:pt x="1530061" y="1141799"/>
                </a:lnTo>
                <a:lnTo>
                  <a:pt x="1534034" y="1156638"/>
                </a:lnTo>
                <a:lnTo>
                  <a:pt x="1538007" y="1171477"/>
                </a:lnTo>
                <a:lnTo>
                  <a:pt x="1541186" y="1186580"/>
                </a:lnTo>
                <a:lnTo>
                  <a:pt x="1544364" y="1201684"/>
                </a:lnTo>
                <a:lnTo>
                  <a:pt x="1546748" y="1217052"/>
                </a:lnTo>
                <a:lnTo>
                  <a:pt x="1548867" y="1232686"/>
                </a:lnTo>
                <a:lnTo>
                  <a:pt x="1550456" y="1248319"/>
                </a:lnTo>
                <a:lnTo>
                  <a:pt x="1551781" y="1264218"/>
                </a:lnTo>
                <a:lnTo>
                  <a:pt x="1552310" y="1280116"/>
                </a:lnTo>
                <a:lnTo>
                  <a:pt x="1552575" y="1296279"/>
                </a:lnTo>
                <a:lnTo>
                  <a:pt x="1552310" y="1305554"/>
                </a:lnTo>
                <a:lnTo>
                  <a:pt x="1551781" y="1314298"/>
                </a:lnTo>
                <a:lnTo>
                  <a:pt x="1550456" y="1323307"/>
                </a:lnTo>
                <a:lnTo>
                  <a:pt x="1548867" y="1332316"/>
                </a:lnTo>
                <a:lnTo>
                  <a:pt x="1547013" y="1341060"/>
                </a:lnTo>
                <a:lnTo>
                  <a:pt x="1544894" y="1349539"/>
                </a:lnTo>
                <a:lnTo>
                  <a:pt x="1542245" y="1358018"/>
                </a:lnTo>
                <a:lnTo>
                  <a:pt x="1539067" y="1366233"/>
                </a:lnTo>
                <a:lnTo>
                  <a:pt x="1535623" y="1374182"/>
                </a:lnTo>
                <a:lnTo>
                  <a:pt x="1531650" y="1382396"/>
                </a:lnTo>
                <a:lnTo>
                  <a:pt x="1527677" y="1390080"/>
                </a:lnTo>
                <a:lnTo>
                  <a:pt x="1522909" y="1397765"/>
                </a:lnTo>
                <a:lnTo>
                  <a:pt x="1518406" y="1405184"/>
                </a:lnTo>
                <a:lnTo>
                  <a:pt x="1513109" y="1412603"/>
                </a:lnTo>
                <a:lnTo>
                  <a:pt x="1507811" y="1420022"/>
                </a:lnTo>
                <a:lnTo>
                  <a:pt x="1501984" y="1427177"/>
                </a:lnTo>
                <a:lnTo>
                  <a:pt x="1495892" y="1433801"/>
                </a:lnTo>
                <a:lnTo>
                  <a:pt x="1489800" y="1440955"/>
                </a:lnTo>
                <a:lnTo>
                  <a:pt x="1483178" y="1447315"/>
                </a:lnTo>
                <a:lnTo>
                  <a:pt x="1476026" y="1453939"/>
                </a:lnTo>
                <a:lnTo>
                  <a:pt x="1469404" y="1460298"/>
                </a:lnTo>
                <a:lnTo>
                  <a:pt x="1461988" y="1466658"/>
                </a:lnTo>
                <a:lnTo>
                  <a:pt x="1454306" y="1472752"/>
                </a:lnTo>
                <a:lnTo>
                  <a:pt x="1446360" y="1478582"/>
                </a:lnTo>
                <a:lnTo>
                  <a:pt x="1438414" y="1484411"/>
                </a:lnTo>
                <a:lnTo>
                  <a:pt x="1430468" y="1490241"/>
                </a:lnTo>
                <a:lnTo>
                  <a:pt x="1421992" y="1495540"/>
                </a:lnTo>
                <a:lnTo>
                  <a:pt x="1413516" y="1501105"/>
                </a:lnTo>
                <a:lnTo>
                  <a:pt x="1404775" y="1506404"/>
                </a:lnTo>
                <a:lnTo>
                  <a:pt x="1395769" y="1511439"/>
                </a:lnTo>
                <a:lnTo>
                  <a:pt x="1387028" y="1516208"/>
                </a:lnTo>
                <a:lnTo>
                  <a:pt x="1377757" y="1521243"/>
                </a:lnTo>
                <a:lnTo>
                  <a:pt x="1359216" y="1530252"/>
                </a:lnTo>
                <a:lnTo>
                  <a:pt x="1340145" y="1538731"/>
                </a:lnTo>
                <a:lnTo>
                  <a:pt x="1320544" y="1546945"/>
                </a:lnTo>
                <a:lnTo>
                  <a:pt x="1300944" y="1554364"/>
                </a:lnTo>
                <a:lnTo>
                  <a:pt x="1280813" y="1560989"/>
                </a:lnTo>
                <a:lnTo>
                  <a:pt x="1260947" y="1567083"/>
                </a:lnTo>
                <a:lnTo>
                  <a:pt x="1241082" y="1573177"/>
                </a:lnTo>
                <a:lnTo>
                  <a:pt x="1220951" y="1577947"/>
                </a:lnTo>
                <a:lnTo>
                  <a:pt x="1200821" y="1582452"/>
                </a:lnTo>
                <a:lnTo>
                  <a:pt x="1181485" y="1586426"/>
                </a:lnTo>
                <a:lnTo>
                  <a:pt x="1161884" y="1589606"/>
                </a:lnTo>
                <a:lnTo>
                  <a:pt x="1142813" y="1592256"/>
                </a:lnTo>
                <a:lnTo>
                  <a:pt x="1124272" y="1594375"/>
                </a:lnTo>
                <a:lnTo>
                  <a:pt x="1106525" y="1595965"/>
                </a:lnTo>
                <a:lnTo>
                  <a:pt x="1088779" y="1596760"/>
                </a:lnTo>
                <a:lnTo>
                  <a:pt x="1072091" y="1597025"/>
                </a:lnTo>
                <a:lnTo>
                  <a:pt x="1055669" y="1596760"/>
                </a:lnTo>
                <a:lnTo>
                  <a:pt x="1037922" y="1595965"/>
                </a:lnTo>
                <a:lnTo>
                  <a:pt x="1020176" y="1594375"/>
                </a:lnTo>
                <a:lnTo>
                  <a:pt x="1001635" y="1592256"/>
                </a:lnTo>
                <a:lnTo>
                  <a:pt x="982299" y="1589606"/>
                </a:lnTo>
                <a:lnTo>
                  <a:pt x="963228" y="1586426"/>
                </a:lnTo>
                <a:lnTo>
                  <a:pt x="943627" y="1582452"/>
                </a:lnTo>
                <a:lnTo>
                  <a:pt x="923496" y="1577947"/>
                </a:lnTo>
                <a:lnTo>
                  <a:pt x="903631" y="1573177"/>
                </a:lnTo>
                <a:lnTo>
                  <a:pt x="883765" y="1567083"/>
                </a:lnTo>
                <a:lnTo>
                  <a:pt x="863634" y="1560989"/>
                </a:lnTo>
                <a:lnTo>
                  <a:pt x="843504" y="1554364"/>
                </a:lnTo>
                <a:lnTo>
                  <a:pt x="823903" y="1546945"/>
                </a:lnTo>
                <a:lnTo>
                  <a:pt x="804302" y="1538731"/>
                </a:lnTo>
                <a:lnTo>
                  <a:pt x="785496" y="1530252"/>
                </a:lnTo>
                <a:lnTo>
                  <a:pt x="766690" y="1521243"/>
                </a:lnTo>
                <a:lnTo>
                  <a:pt x="757419" y="1516208"/>
                </a:lnTo>
                <a:lnTo>
                  <a:pt x="748414" y="1511439"/>
                </a:lnTo>
                <a:lnTo>
                  <a:pt x="739673" y="1506404"/>
                </a:lnTo>
                <a:lnTo>
                  <a:pt x="730932" y="1501105"/>
                </a:lnTo>
                <a:lnTo>
                  <a:pt x="722720" y="1495540"/>
                </a:lnTo>
                <a:lnTo>
                  <a:pt x="714244" y="1490241"/>
                </a:lnTo>
                <a:lnTo>
                  <a:pt x="706033" y="1484411"/>
                </a:lnTo>
                <a:lnTo>
                  <a:pt x="697822" y="1478582"/>
                </a:lnTo>
                <a:lnTo>
                  <a:pt x="690141" y="1472752"/>
                </a:lnTo>
                <a:lnTo>
                  <a:pt x="682724" y="1466658"/>
                </a:lnTo>
                <a:lnTo>
                  <a:pt x="675308" y="1460298"/>
                </a:lnTo>
                <a:lnTo>
                  <a:pt x="668421" y="1453939"/>
                </a:lnTo>
                <a:lnTo>
                  <a:pt x="661534" y="1447315"/>
                </a:lnTo>
                <a:lnTo>
                  <a:pt x="655177" y="1440955"/>
                </a:lnTo>
                <a:lnTo>
                  <a:pt x="648555" y="1433801"/>
                </a:lnTo>
                <a:lnTo>
                  <a:pt x="642728" y="1427177"/>
                </a:lnTo>
                <a:lnTo>
                  <a:pt x="636901" y="1420022"/>
                </a:lnTo>
                <a:lnTo>
                  <a:pt x="631338" y="1412603"/>
                </a:lnTo>
                <a:lnTo>
                  <a:pt x="626306" y="1405184"/>
                </a:lnTo>
                <a:lnTo>
                  <a:pt x="621538" y="1397765"/>
                </a:lnTo>
                <a:lnTo>
                  <a:pt x="616770" y="1390080"/>
                </a:lnTo>
                <a:lnTo>
                  <a:pt x="612797" y="1382396"/>
                </a:lnTo>
                <a:lnTo>
                  <a:pt x="609089" y="1374182"/>
                </a:lnTo>
                <a:lnTo>
                  <a:pt x="605646" y="1366233"/>
                </a:lnTo>
                <a:lnTo>
                  <a:pt x="602467" y="1358018"/>
                </a:lnTo>
                <a:lnTo>
                  <a:pt x="599818" y="1349539"/>
                </a:lnTo>
                <a:lnTo>
                  <a:pt x="597434" y="1341060"/>
                </a:lnTo>
                <a:lnTo>
                  <a:pt x="595580" y="1332316"/>
                </a:lnTo>
                <a:lnTo>
                  <a:pt x="593991" y="1323307"/>
                </a:lnTo>
                <a:lnTo>
                  <a:pt x="592932" y="1314298"/>
                </a:lnTo>
                <a:lnTo>
                  <a:pt x="592402" y="1305554"/>
                </a:lnTo>
                <a:lnTo>
                  <a:pt x="592137" y="1296279"/>
                </a:lnTo>
                <a:lnTo>
                  <a:pt x="592402" y="1280116"/>
                </a:lnTo>
                <a:lnTo>
                  <a:pt x="592932" y="1264218"/>
                </a:lnTo>
                <a:lnTo>
                  <a:pt x="594256" y="1248319"/>
                </a:lnTo>
                <a:lnTo>
                  <a:pt x="595845" y="1232686"/>
                </a:lnTo>
                <a:lnTo>
                  <a:pt x="597699" y="1217052"/>
                </a:lnTo>
                <a:lnTo>
                  <a:pt x="600348" y="1201684"/>
                </a:lnTo>
                <a:lnTo>
                  <a:pt x="603262" y="1186580"/>
                </a:lnTo>
                <a:lnTo>
                  <a:pt x="606705" y="1171477"/>
                </a:lnTo>
                <a:lnTo>
                  <a:pt x="610413" y="1156638"/>
                </a:lnTo>
                <a:lnTo>
                  <a:pt x="614386" y="1141799"/>
                </a:lnTo>
                <a:lnTo>
                  <a:pt x="618889" y="1127226"/>
                </a:lnTo>
                <a:lnTo>
                  <a:pt x="623922" y="1113182"/>
                </a:lnTo>
                <a:lnTo>
                  <a:pt x="629484" y="1098874"/>
                </a:lnTo>
                <a:lnTo>
                  <a:pt x="635047" y="1085095"/>
                </a:lnTo>
                <a:lnTo>
                  <a:pt x="641139" y="1071581"/>
                </a:lnTo>
                <a:lnTo>
                  <a:pt x="647761" y="1057803"/>
                </a:lnTo>
                <a:lnTo>
                  <a:pt x="654383" y="1044819"/>
                </a:lnTo>
                <a:lnTo>
                  <a:pt x="661534" y="1032100"/>
                </a:lnTo>
                <a:lnTo>
                  <a:pt x="669216" y="1019116"/>
                </a:lnTo>
                <a:lnTo>
                  <a:pt x="676897" y="1006663"/>
                </a:lnTo>
                <a:lnTo>
                  <a:pt x="685373" y="994739"/>
                </a:lnTo>
                <a:lnTo>
                  <a:pt x="693849" y="982550"/>
                </a:lnTo>
                <a:lnTo>
                  <a:pt x="702590" y="970891"/>
                </a:lnTo>
                <a:lnTo>
                  <a:pt x="711861" y="959497"/>
                </a:lnTo>
                <a:lnTo>
                  <a:pt x="721396" y="948368"/>
                </a:lnTo>
                <a:lnTo>
                  <a:pt x="730932" y="937504"/>
                </a:lnTo>
                <a:lnTo>
                  <a:pt x="741262" y="927435"/>
                </a:lnTo>
                <a:lnTo>
                  <a:pt x="751327" y="917101"/>
                </a:lnTo>
                <a:lnTo>
                  <a:pt x="762187" y="907297"/>
                </a:lnTo>
                <a:lnTo>
                  <a:pt x="773047" y="897758"/>
                </a:lnTo>
                <a:lnTo>
                  <a:pt x="783907" y="888484"/>
                </a:lnTo>
                <a:lnTo>
                  <a:pt x="795561" y="879475"/>
                </a:lnTo>
                <a:close/>
                <a:moveTo>
                  <a:pt x="1959370" y="676275"/>
                </a:moveTo>
                <a:lnTo>
                  <a:pt x="1969946" y="684738"/>
                </a:lnTo>
                <a:lnTo>
                  <a:pt x="1979729" y="692937"/>
                </a:lnTo>
                <a:lnTo>
                  <a:pt x="1989776" y="701929"/>
                </a:lnTo>
                <a:lnTo>
                  <a:pt x="1999294" y="710922"/>
                </a:lnTo>
                <a:lnTo>
                  <a:pt x="2008812" y="720443"/>
                </a:lnTo>
                <a:lnTo>
                  <a:pt x="2017802" y="729964"/>
                </a:lnTo>
                <a:lnTo>
                  <a:pt x="2026527" y="739750"/>
                </a:lnTo>
                <a:lnTo>
                  <a:pt x="2035252" y="750064"/>
                </a:lnTo>
                <a:lnTo>
                  <a:pt x="2043184" y="760379"/>
                </a:lnTo>
                <a:lnTo>
                  <a:pt x="2051380" y="771222"/>
                </a:lnTo>
                <a:lnTo>
                  <a:pt x="2059047" y="782330"/>
                </a:lnTo>
                <a:lnTo>
                  <a:pt x="2066450" y="793439"/>
                </a:lnTo>
                <a:lnTo>
                  <a:pt x="2073589" y="804811"/>
                </a:lnTo>
                <a:lnTo>
                  <a:pt x="2080199" y="816448"/>
                </a:lnTo>
                <a:lnTo>
                  <a:pt x="2086809" y="828350"/>
                </a:lnTo>
                <a:lnTo>
                  <a:pt x="2093154" y="840516"/>
                </a:lnTo>
                <a:lnTo>
                  <a:pt x="2098707" y="852946"/>
                </a:lnTo>
                <a:lnTo>
                  <a:pt x="2104259" y="865112"/>
                </a:lnTo>
                <a:lnTo>
                  <a:pt x="2109547" y="877807"/>
                </a:lnTo>
                <a:lnTo>
                  <a:pt x="2114306" y="890766"/>
                </a:lnTo>
                <a:lnTo>
                  <a:pt x="2118801" y="903990"/>
                </a:lnTo>
                <a:lnTo>
                  <a:pt x="2123031" y="917214"/>
                </a:lnTo>
                <a:lnTo>
                  <a:pt x="2126733" y="930438"/>
                </a:lnTo>
                <a:lnTo>
                  <a:pt x="2130170" y="944191"/>
                </a:lnTo>
                <a:lnTo>
                  <a:pt x="2133078" y="957943"/>
                </a:lnTo>
                <a:lnTo>
                  <a:pt x="2135722" y="971696"/>
                </a:lnTo>
                <a:lnTo>
                  <a:pt x="2137837" y="985978"/>
                </a:lnTo>
                <a:lnTo>
                  <a:pt x="2139688" y="1000260"/>
                </a:lnTo>
                <a:lnTo>
                  <a:pt x="2141274" y="1014277"/>
                </a:lnTo>
                <a:lnTo>
                  <a:pt x="2142068" y="1028823"/>
                </a:lnTo>
                <a:lnTo>
                  <a:pt x="2143125" y="1043370"/>
                </a:lnTo>
                <a:lnTo>
                  <a:pt x="2143125" y="1058180"/>
                </a:lnTo>
                <a:lnTo>
                  <a:pt x="2143125" y="1066644"/>
                </a:lnTo>
                <a:lnTo>
                  <a:pt x="2142332" y="1075107"/>
                </a:lnTo>
                <a:lnTo>
                  <a:pt x="2141274" y="1083306"/>
                </a:lnTo>
                <a:lnTo>
                  <a:pt x="2139952" y="1091769"/>
                </a:lnTo>
                <a:lnTo>
                  <a:pt x="2138102" y="1099703"/>
                </a:lnTo>
                <a:lnTo>
                  <a:pt x="2135987" y="1107373"/>
                </a:lnTo>
                <a:lnTo>
                  <a:pt x="2133607" y="1115043"/>
                </a:lnTo>
                <a:lnTo>
                  <a:pt x="2130699" y="1122713"/>
                </a:lnTo>
                <a:lnTo>
                  <a:pt x="2127261" y="1130383"/>
                </a:lnTo>
                <a:lnTo>
                  <a:pt x="2124089" y="1137788"/>
                </a:lnTo>
                <a:lnTo>
                  <a:pt x="2119858" y="1144929"/>
                </a:lnTo>
                <a:lnTo>
                  <a:pt x="2115892" y="1152070"/>
                </a:lnTo>
                <a:lnTo>
                  <a:pt x="2111398" y="1159211"/>
                </a:lnTo>
                <a:lnTo>
                  <a:pt x="2106639" y="1165823"/>
                </a:lnTo>
                <a:lnTo>
                  <a:pt x="2101880" y="1172699"/>
                </a:lnTo>
                <a:lnTo>
                  <a:pt x="2096327" y="1179047"/>
                </a:lnTo>
                <a:lnTo>
                  <a:pt x="2090775" y="1185658"/>
                </a:lnTo>
                <a:lnTo>
                  <a:pt x="2084958" y="1191741"/>
                </a:lnTo>
                <a:lnTo>
                  <a:pt x="2078877" y="1197824"/>
                </a:lnTo>
                <a:lnTo>
                  <a:pt x="2072532" y="1204172"/>
                </a:lnTo>
                <a:lnTo>
                  <a:pt x="2066186" y="1209990"/>
                </a:lnTo>
                <a:lnTo>
                  <a:pt x="2059312" y="1215809"/>
                </a:lnTo>
                <a:lnTo>
                  <a:pt x="2052173" y="1221363"/>
                </a:lnTo>
                <a:lnTo>
                  <a:pt x="2045034" y="1226917"/>
                </a:lnTo>
                <a:lnTo>
                  <a:pt x="2037631" y="1232471"/>
                </a:lnTo>
                <a:lnTo>
                  <a:pt x="2029964" y="1237761"/>
                </a:lnTo>
                <a:lnTo>
                  <a:pt x="2022296" y="1242521"/>
                </a:lnTo>
                <a:lnTo>
                  <a:pt x="2014629" y="1247546"/>
                </a:lnTo>
                <a:lnTo>
                  <a:pt x="2006433" y="1252571"/>
                </a:lnTo>
                <a:lnTo>
                  <a:pt x="1998236" y="1257067"/>
                </a:lnTo>
                <a:lnTo>
                  <a:pt x="1981315" y="1266324"/>
                </a:lnTo>
                <a:lnTo>
                  <a:pt x="1964129" y="1274523"/>
                </a:lnTo>
                <a:lnTo>
                  <a:pt x="1946679" y="1282722"/>
                </a:lnTo>
                <a:lnTo>
                  <a:pt x="1928436" y="1290127"/>
                </a:lnTo>
                <a:lnTo>
                  <a:pt x="1910193" y="1296739"/>
                </a:lnTo>
                <a:lnTo>
                  <a:pt x="1891685" y="1303351"/>
                </a:lnTo>
                <a:lnTo>
                  <a:pt x="1873177" y="1308905"/>
                </a:lnTo>
                <a:lnTo>
                  <a:pt x="1854670" y="1314195"/>
                </a:lnTo>
                <a:lnTo>
                  <a:pt x="1836426" y="1318691"/>
                </a:lnTo>
                <a:lnTo>
                  <a:pt x="1817919" y="1322922"/>
                </a:lnTo>
                <a:lnTo>
                  <a:pt x="1799675" y="1326360"/>
                </a:lnTo>
                <a:lnTo>
                  <a:pt x="1781696" y="1329534"/>
                </a:lnTo>
                <a:lnTo>
                  <a:pt x="1764246" y="1331915"/>
                </a:lnTo>
                <a:lnTo>
                  <a:pt x="1747061" y="1333766"/>
                </a:lnTo>
                <a:lnTo>
                  <a:pt x="1730404" y="1335353"/>
                </a:lnTo>
                <a:lnTo>
                  <a:pt x="1714276" y="1336146"/>
                </a:lnTo>
                <a:lnTo>
                  <a:pt x="1698676" y="1336675"/>
                </a:lnTo>
                <a:lnTo>
                  <a:pt x="1687836" y="1336146"/>
                </a:lnTo>
                <a:lnTo>
                  <a:pt x="1676467" y="1335617"/>
                </a:lnTo>
                <a:lnTo>
                  <a:pt x="1664834" y="1335088"/>
                </a:lnTo>
                <a:lnTo>
                  <a:pt x="1652671" y="1333766"/>
                </a:lnTo>
                <a:lnTo>
                  <a:pt x="1653993" y="1324509"/>
                </a:lnTo>
                <a:lnTo>
                  <a:pt x="1654787" y="1314988"/>
                </a:lnTo>
                <a:lnTo>
                  <a:pt x="1655844" y="1305202"/>
                </a:lnTo>
                <a:lnTo>
                  <a:pt x="1655844" y="1295681"/>
                </a:lnTo>
                <a:lnTo>
                  <a:pt x="1655580" y="1275845"/>
                </a:lnTo>
                <a:lnTo>
                  <a:pt x="1654787" y="1256274"/>
                </a:lnTo>
                <a:lnTo>
                  <a:pt x="1653465" y="1236703"/>
                </a:lnTo>
                <a:lnTo>
                  <a:pt x="1651085" y="1217660"/>
                </a:lnTo>
                <a:lnTo>
                  <a:pt x="1648705" y="1198618"/>
                </a:lnTo>
                <a:lnTo>
                  <a:pt x="1645268" y="1179840"/>
                </a:lnTo>
                <a:lnTo>
                  <a:pt x="1641567" y="1161062"/>
                </a:lnTo>
                <a:lnTo>
                  <a:pt x="1637601" y="1142549"/>
                </a:lnTo>
                <a:lnTo>
                  <a:pt x="1632842" y="1124300"/>
                </a:lnTo>
                <a:lnTo>
                  <a:pt x="1627554" y="1106051"/>
                </a:lnTo>
                <a:lnTo>
                  <a:pt x="1621737" y="1088595"/>
                </a:lnTo>
                <a:lnTo>
                  <a:pt x="1615392" y="1070875"/>
                </a:lnTo>
                <a:lnTo>
                  <a:pt x="1608782" y="1053684"/>
                </a:lnTo>
                <a:lnTo>
                  <a:pt x="1601379" y="1036758"/>
                </a:lnTo>
                <a:lnTo>
                  <a:pt x="1593711" y="1019831"/>
                </a:lnTo>
                <a:lnTo>
                  <a:pt x="1585515" y="1003434"/>
                </a:lnTo>
                <a:lnTo>
                  <a:pt x="1576790" y="987565"/>
                </a:lnTo>
                <a:lnTo>
                  <a:pt x="1567800" y="971432"/>
                </a:lnTo>
                <a:lnTo>
                  <a:pt x="1558282" y="956092"/>
                </a:lnTo>
                <a:lnTo>
                  <a:pt x="1548235" y="940752"/>
                </a:lnTo>
                <a:lnTo>
                  <a:pt x="1537924" y="925942"/>
                </a:lnTo>
                <a:lnTo>
                  <a:pt x="1527084" y="911395"/>
                </a:lnTo>
                <a:lnTo>
                  <a:pt x="1515979" y="897114"/>
                </a:lnTo>
                <a:lnTo>
                  <a:pt x="1504345" y="883361"/>
                </a:lnTo>
                <a:lnTo>
                  <a:pt x="1492183" y="870137"/>
                </a:lnTo>
                <a:lnTo>
                  <a:pt x="1480021" y="856913"/>
                </a:lnTo>
                <a:lnTo>
                  <a:pt x="1467330" y="844218"/>
                </a:lnTo>
                <a:lnTo>
                  <a:pt x="1454375" y="832052"/>
                </a:lnTo>
                <a:lnTo>
                  <a:pt x="1440891" y="820151"/>
                </a:lnTo>
                <a:lnTo>
                  <a:pt x="1427406" y="808778"/>
                </a:lnTo>
                <a:lnTo>
                  <a:pt x="1413129" y="797670"/>
                </a:lnTo>
                <a:lnTo>
                  <a:pt x="1398587" y="787356"/>
                </a:lnTo>
                <a:lnTo>
                  <a:pt x="1407841" y="776776"/>
                </a:lnTo>
                <a:lnTo>
                  <a:pt x="1416831" y="765933"/>
                </a:lnTo>
                <a:lnTo>
                  <a:pt x="1425027" y="755089"/>
                </a:lnTo>
                <a:lnTo>
                  <a:pt x="1433487" y="744246"/>
                </a:lnTo>
                <a:lnTo>
                  <a:pt x="1441155" y="732344"/>
                </a:lnTo>
                <a:lnTo>
                  <a:pt x="1448558" y="720707"/>
                </a:lnTo>
                <a:lnTo>
                  <a:pt x="1455697" y="709070"/>
                </a:lnTo>
                <a:lnTo>
                  <a:pt x="1462307" y="696640"/>
                </a:lnTo>
                <a:lnTo>
                  <a:pt x="1698676" y="893147"/>
                </a:lnTo>
                <a:lnTo>
                  <a:pt x="1959370" y="676275"/>
                </a:lnTo>
                <a:close/>
                <a:moveTo>
                  <a:pt x="183882" y="676275"/>
                </a:moveTo>
                <a:lnTo>
                  <a:pt x="445396" y="893147"/>
                </a:lnTo>
                <a:lnTo>
                  <a:pt x="682270" y="696640"/>
                </a:lnTo>
                <a:lnTo>
                  <a:pt x="688894" y="709070"/>
                </a:lnTo>
                <a:lnTo>
                  <a:pt x="696048" y="720707"/>
                </a:lnTo>
                <a:lnTo>
                  <a:pt x="703466" y="732344"/>
                </a:lnTo>
                <a:lnTo>
                  <a:pt x="711415" y="744246"/>
                </a:lnTo>
                <a:lnTo>
                  <a:pt x="719364" y="755089"/>
                </a:lnTo>
                <a:lnTo>
                  <a:pt x="728108" y="765933"/>
                </a:lnTo>
                <a:lnTo>
                  <a:pt x="736852" y="776776"/>
                </a:lnTo>
                <a:lnTo>
                  <a:pt x="746125" y="787356"/>
                </a:lnTo>
                <a:lnTo>
                  <a:pt x="731552" y="797670"/>
                </a:lnTo>
                <a:lnTo>
                  <a:pt x="717509" y="808778"/>
                </a:lnTo>
                <a:lnTo>
                  <a:pt x="703731" y="820151"/>
                </a:lnTo>
                <a:lnTo>
                  <a:pt x="690483" y="832052"/>
                </a:lnTo>
                <a:lnTo>
                  <a:pt x="677235" y="844218"/>
                </a:lnTo>
                <a:lnTo>
                  <a:pt x="664517" y="856913"/>
                </a:lnTo>
                <a:lnTo>
                  <a:pt x="652329" y="870137"/>
                </a:lnTo>
                <a:lnTo>
                  <a:pt x="640141" y="883361"/>
                </a:lnTo>
                <a:lnTo>
                  <a:pt x="628748" y="897114"/>
                </a:lnTo>
                <a:lnTo>
                  <a:pt x="617355" y="911395"/>
                </a:lnTo>
                <a:lnTo>
                  <a:pt x="606491" y="925942"/>
                </a:lnTo>
                <a:lnTo>
                  <a:pt x="596158" y="940752"/>
                </a:lnTo>
                <a:lnTo>
                  <a:pt x="586090" y="956092"/>
                </a:lnTo>
                <a:lnTo>
                  <a:pt x="576551" y="971432"/>
                </a:lnTo>
                <a:lnTo>
                  <a:pt x="567542" y="987565"/>
                </a:lnTo>
                <a:lnTo>
                  <a:pt x="559064" y="1003434"/>
                </a:lnTo>
                <a:lnTo>
                  <a:pt x="550585" y="1019831"/>
                </a:lnTo>
                <a:lnTo>
                  <a:pt x="542901" y="1036758"/>
                </a:lnTo>
                <a:lnTo>
                  <a:pt x="535482" y="1053684"/>
                </a:lnTo>
                <a:lnTo>
                  <a:pt x="528858" y="1070875"/>
                </a:lnTo>
                <a:lnTo>
                  <a:pt x="522499" y="1088595"/>
                </a:lnTo>
                <a:lnTo>
                  <a:pt x="516670" y="1106051"/>
                </a:lnTo>
                <a:lnTo>
                  <a:pt x="511371" y="1124300"/>
                </a:lnTo>
                <a:lnTo>
                  <a:pt x="506602" y="1142549"/>
                </a:lnTo>
                <a:lnTo>
                  <a:pt x="502627" y="1161062"/>
                </a:lnTo>
                <a:lnTo>
                  <a:pt x="498918" y="1179840"/>
                </a:lnTo>
                <a:lnTo>
                  <a:pt x="495473" y="1198618"/>
                </a:lnTo>
                <a:lnTo>
                  <a:pt x="492824" y="1217660"/>
                </a:lnTo>
                <a:lnTo>
                  <a:pt x="490704" y="1236703"/>
                </a:lnTo>
                <a:lnTo>
                  <a:pt x="489114" y="1256274"/>
                </a:lnTo>
                <a:lnTo>
                  <a:pt x="488585" y="1275845"/>
                </a:lnTo>
                <a:lnTo>
                  <a:pt x="488320" y="1295681"/>
                </a:lnTo>
                <a:lnTo>
                  <a:pt x="488585" y="1305202"/>
                </a:lnTo>
                <a:lnTo>
                  <a:pt x="489114" y="1314988"/>
                </a:lnTo>
                <a:lnTo>
                  <a:pt x="490174" y="1324509"/>
                </a:lnTo>
                <a:lnTo>
                  <a:pt x="491499" y="1333766"/>
                </a:lnTo>
                <a:lnTo>
                  <a:pt x="479311" y="1335088"/>
                </a:lnTo>
                <a:lnTo>
                  <a:pt x="467653" y="1335617"/>
                </a:lnTo>
                <a:lnTo>
                  <a:pt x="456260" y="1336146"/>
                </a:lnTo>
                <a:lnTo>
                  <a:pt x="445396" y="1336675"/>
                </a:lnTo>
                <a:lnTo>
                  <a:pt x="429764" y="1336146"/>
                </a:lnTo>
                <a:lnTo>
                  <a:pt x="413601" y="1335353"/>
                </a:lnTo>
                <a:lnTo>
                  <a:pt x="396909" y="1333766"/>
                </a:lnTo>
                <a:lnTo>
                  <a:pt x="379686" y="1331915"/>
                </a:lnTo>
                <a:lnTo>
                  <a:pt x="362199" y="1329534"/>
                </a:lnTo>
                <a:lnTo>
                  <a:pt x="344182" y="1326360"/>
                </a:lnTo>
                <a:lnTo>
                  <a:pt x="325900" y="1322922"/>
                </a:lnTo>
                <a:lnTo>
                  <a:pt x="307352" y="1318691"/>
                </a:lnTo>
                <a:lnTo>
                  <a:pt x="288805" y="1314195"/>
                </a:lnTo>
                <a:lnTo>
                  <a:pt x="270523" y="1308905"/>
                </a:lnTo>
                <a:lnTo>
                  <a:pt x="251976" y="1303351"/>
                </a:lnTo>
                <a:lnTo>
                  <a:pt x="233429" y="1296739"/>
                </a:lnTo>
                <a:lnTo>
                  <a:pt x="215147" y="1290127"/>
                </a:lnTo>
                <a:lnTo>
                  <a:pt x="196865" y="1282722"/>
                </a:lnTo>
                <a:lnTo>
                  <a:pt x="179377" y="1274523"/>
                </a:lnTo>
                <a:lnTo>
                  <a:pt x="162155" y="1266324"/>
                </a:lnTo>
                <a:lnTo>
                  <a:pt x="145197" y="1257067"/>
                </a:lnTo>
                <a:lnTo>
                  <a:pt x="136984" y="1252571"/>
                </a:lnTo>
                <a:lnTo>
                  <a:pt x="128770" y="1247546"/>
                </a:lnTo>
                <a:lnTo>
                  <a:pt x="121086" y="1242521"/>
                </a:lnTo>
                <a:lnTo>
                  <a:pt x="113402" y="1237761"/>
                </a:lnTo>
                <a:lnTo>
                  <a:pt x="105719" y="1232471"/>
                </a:lnTo>
                <a:lnTo>
                  <a:pt x="98300" y="1226917"/>
                </a:lnTo>
                <a:lnTo>
                  <a:pt x="91146" y="1221363"/>
                </a:lnTo>
                <a:lnTo>
                  <a:pt x="83992" y="1215809"/>
                </a:lnTo>
                <a:lnTo>
                  <a:pt x="77103" y="1209990"/>
                </a:lnTo>
                <a:lnTo>
                  <a:pt x="70744" y="1204172"/>
                </a:lnTo>
                <a:lnTo>
                  <a:pt x="64120" y="1197824"/>
                </a:lnTo>
                <a:lnTo>
                  <a:pt x="58291" y="1191741"/>
                </a:lnTo>
                <a:lnTo>
                  <a:pt x="52462" y="1185658"/>
                </a:lnTo>
                <a:lnTo>
                  <a:pt x="46898" y="1179047"/>
                </a:lnTo>
                <a:lnTo>
                  <a:pt x="41334" y="1172699"/>
                </a:lnTo>
                <a:lnTo>
                  <a:pt x="36564" y="1165823"/>
                </a:lnTo>
                <a:lnTo>
                  <a:pt x="31795" y="1159211"/>
                </a:lnTo>
                <a:lnTo>
                  <a:pt x="27291" y="1152070"/>
                </a:lnTo>
                <a:lnTo>
                  <a:pt x="23051" y="1144929"/>
                </a:lnTo>
                <a:lnTo>
                  <a:pt x="19077" y="1137788"/>
                </a:lnTo>
                <a:lnTo>
                  <a:pt x="15897" y="1130383"/>
                </a:lnTo>
                <a:lnTo>
                  <a:pt x="12453" y="1122713"/>
                </a:lnTo>
                <a:lnTo>
                  <a:pt x="9538" y="1115043"/>
                </a:lnTo>
                <a:lnTo>
                  <a:pt x="7154" y="1107373"/>
                </a:lnTo>
                <a:lnTo>
                  <a:pt x="5034" y="1099703"/>
                </a:lnTo>
                <a:lnTo>
                  <a:pt x="3179" y="1091769"/>
                </a:lnTo>
                <a:lnTo>
                  <a:pt x="1855" y="1083306"/>
                </a:lnTo>
                <a:lnTo>
                  <a:pt x="530" y="1075107"/>
                </a:lnTo>
                <a:lnTo>
                  <a:pt x="265" y="1066644"/>
                </a:lnTo>
                <a:lnTo>
                  <a:pt x="0" y="1058180"/>
                </a:lnTo>
                <a:lnTo>
                  <a:pt x="265" y="1043370"/>
                </a:lnTo>
                <a:lnTo>
                  <a:pt x="1060" y="1028823"/>
                </a:lnTo>
                <a:lnTo>
                  <a:pt x="1855" y="1014277"/>
                </a:lnTo>
                <a:lnTo>
                  <a:pt x="3444" y="1000260"/>
                </a:lnTo>
                <a:lnTo>
                  <a:pt x="5299" y="985978"/>
                </a:lnTo>
                <a:lnTo>
                  <a:pt x="7419" y="971696"/>
                </a:lnTo>
                <a:lnTo>
                  <a:pt x="10333" y="957943"/>
                </a:lnTo>
                <a:lnTo>
                  <a:pt x="12983" y="944191"/>
                </a:lnTo>
                <a:lnTo>
                  <a:pt x="16427" y="930438"/>
                </a:lnTo>
                <a:lnTo>
                  <a:pt x="20137" y="917214"/>
                </a:lnTo>
                <a:lnTo>
                  <a:pt x="24376" y="903990"/>
                </a:lnTo>
                <a:lnTo>
                  <a:pt x="28615" y="890766"/>
                </a:lnTo>
                <a:lnTo>
                  <a:pt x="33650" y="877807"/>
                </a:lnTo>
                <a:lnTo>
                  <a:pt x="38949" y="865112"/>
                </a:lnTo>
                <a:lnTo>
                  <a:pt x="44513" y="852946"/>
                </a:lnTo>
                <a:lnTo>
                  <a:pt x="50342" y="840516"/>
                </a:lnTo>
                <a:lnTo>
                  <a:pt x="56436" y="828350"/>
                </a:lnTo>
                <a:lnTo>
                  <a:pt x="63060" y="816448"/>
                </a:lnTo>
                <a:lnTo>
                  <a:pt x="69684" y="804811"/>
                </a:lnTo>
                <a:lnTo>
                  <a:pt x="76838" y="793439"/>
                </a:lnTo>
                <a:lnTo>
                  <a:pt x="84257" y="782330"/>
                </a:lnTo>
                <a:lnTo>
                  <a:pt x="91941" y="771222"/>
                </a:lnTo>
                <a:lnTo>
                  <a:pt x="100154" y="760379"/>
                </a:lnTo>
                <a:lnTo>
                  <a:pt x="108368" y="750064"/>
                </a:lnTo>
                <a:lnTo>
                  <a:pt x="116582" y="739750"/>
                </a:lnTo>
                <a:lnTo>
                  <a:pt x="125591" y="729964"/>
                </a:lnTo>
                <a:lnTo>
                  <a:pt x="134864" y="720443"/>
                </a:lnTo>
                <a:lnTo>
                  <a:pt x="144138" y="710922"/>
                </a:lnTo>
                <a:lnTo>
                  <a:pt x="153676" y="701929"/>
                </a:lnTo>
                <a:lnTo>
                  <a:pt x="163745" y="692937"/>
                </a:lnTo>
                <a:lnTo>
                  <a:pt x="173813" y="684738"/>
                </a:lnTo>
                <a:lnTo>
                  <a:pt x="183882" y="676275"/>
                </a:lnTo>
                <a:close/>
                <a:moveTo>
                  <a:pt x="1063618" y="153988"/>
                </a:moveTo>
                <a:lnTo>
                  <a:pt x="1072091" y="153988"/>
                </a:lnTo>
                <a:lnTo>
                  <a:pt x="1080830" y="153988"/>
                </a:lnTo>
                <a:lnTo>
                  <a:pt x="1089568" y="154253"/>
                </a:lnTo>
                <a:lnTo>
                  <a:pt x="1098041" y="155048"/>
                </a:lnTo>
                <a:lnTo>
                  <a:pt x="1106779" y="155577"/>
                </a:lnTo>
                <a:lnTo>
                  <a:pt x="1114988" y="156902"/>
                </a:lnTo>
                <a:lnTo>
                  <a:pt x="1123726" y="157697"/>
                </a:lnTo>
                <a:lnTo>
                  <a:pt x="1131934" y="159286"/>
                </a:lnTo>
                <a:lnTo>
                  <a:pt x="1140143" y="160875"/>
                </a:lnTo>
                <a:lnTo>
                  <a:pt x="1148351" y="162730"/>
                </a:lnTo>
                <a:lnTo>
                  <a:pt x="1156295" y="164584"/>
                </a:lnTo>
                <a:lnTo>
                  <a:pt x="1164504" y="166703"/>
                </a:lnTo>
                <a:lnTo>
                  <a:pt x="1172447" y="169087"/>
                </a:lnTo>
                <a:lnTo>
                  <a:pt x="1180391" y="171471"/>
                </a:lnTo>
                <a:lnTo>
                  <a:pt x="1188070" y="174385"/>
                </a:lnTo>
                <a:lnTo>
                  <a:pt x="1196014" y="177564"/>
                </a:lnTo>
                <a:lnTo>
                  <a:pt x="1203693" y="180478"/>
                </a:lnTo>
                <a:lnTo>
                  <a:pt x="1211107" y="183656"/>
                </a:lnTo>
                <a:lnTo>
                  <a:pt x="1218521" y="187365"/>
                </a:lnTo>
                <a:lnTo>
                  <a:pt x="1225935" y="190808"/>
                </a:lnTo>
                <a:lnTo>
                  <a:pt x="1232820" y="194782"/>
                </a:lnTo>
                <a:lnTo>
                  <a:pt x="1239969" y="198755"/>
                </a:lnTo>
                <a:lnTo>
                  <a:pt x="1247118" y="202729"/>
                </a:lnTo>
                <a:lnTo>
                  <a:pt x="1254003" y="206967"/>
                </a:lnTo>
                <a:lnTo>
                  <a:pt x="1260623" y="211470"/>
                </a:lnTo>
                <a:lnTo>
                  <a:pt x="1267507" y="215974"/>
                </a:lnTo>
                <a:lnTo>
                  <a:pt x="1273862" y="221007"/>
                </a:lnTo>
                <a:lnTo>
                  <a:pt x="1280482" y="226040"/>
                </a:lnTo>
                <a:lnTo>
                  <a:pt x="1286837" y="230808"/>
                </a:lnTo>
                <a:lnTo>
                  <a:pt x="1293192" y="236106"/>
                </a:lnTo>
                <a:lnTo>
                  <a:pt x="1299017" y="241668"/>
                </a:lnTo>
                <a:lnTo>
                  <a:pt x="1305108" y="247231"/>
                </a:lnTo>
                <a:lnTo>
                  <a:pt x="1310668" y="252794"/>
                </a:lnTo>
                <a:lnTo>
                  <a:pt x="1316494" y="258622"/>
                </a:lnTo>
                <a:lnTo>
                  <a:pt x="1321790" y="264449"/>
                </a:lnTo>
                <a:lnTo>
                  <a:pt x="1327350" y="270277"/>
                </a:lnTo>
                <a:lnTo>
                  <a:pt x="1332646" y="276634"/>
                </a:lnTo>
                <a:lnTo>
                  <a:pt x="1337412" y="282992"/>
                </a:lnTo>
                <a:lnTo>
                  <a:pt x="1342443" y="289349"/>
                </a:lnTo>
                <a:lnTo>
                  <a:pt x="1347474" y="295972"/>
                </a:lnTo>
                <a:lnTo>
                  <a:pt x="1351976" y="302859"/>
                </a:lnTo>
                <a:lnTo>
                  <a:pt x="1356212" y="309482"/>
                </a:lnTo>
                <a:lnTo>
                  <a:pt x="1360714" y="316369"/>
                </a:lnTo>
                <a:lnTo>
                  <a:pt x="1364951" y="323521"/>
                </a:lnTo>
                <a:lnTo>
                  <a:pt x="1368922" y="330408"/>
                </a:lnTo>
                <a:lnTo>
                  <a:pt x="1372629" y="337560"/>
                </a:lnTo>
                <a:lnTo>
                  <a:pt x="1376337" y="344977"/>
                </a:lnTo>
                <a:lnTo>
                  <a:pt x="1379779" y="352395"/>
                </a:lnTo>
                <a:lnTo>
                  <a:pt x="1383221" y="359812"/>
                </a:lnTo>
                <a:lnTo>
                  <a:pt x="1386134" y="367494"/>
                </a:lnTo>
                <a:lnTo>
                  <a:pt x="1389047" y="375176"/>
                </a:lnTo>
                <a:lnTo>
                  <a:pt x="1391694" y="382857"/>
                </a:lnTo>
                <a:lnTo>
                  <a:pt x="1394342" y="391069"/>
                </a:lnTo>
                <a:lnTo>
                  <a:pt x="1396725" y="398751"/>
                </a:lnTo>
                <a:lnTo>
                  <a:pt x="1398844" y="406963"/>
                </a:lnTo>
                <a:lnTo>
                  <a:pt x="1400962" y="415175"/>
                </a:lnTo>
                <a:lnTo>
                  <a:pt x="1402551" y="423122"/>
                </a:lnTo>
                <a:lnTo>
                  <a:pt x="1404404" y="431333"/>
                </a:lnTo>
                <a:lnTo>
                  <a:pt x="1405728" y="439810"/>
                </a:lnTo>
                <a:lnTo>
                  <a:pt x="1406788" y="448022"/>
                </a:lnTo>
                <a:lnTo>
                  <a:pt x="1407847" y="456763"/>
                </a:lnTo>
                <a:lnTo>
                  <a:pt x="1408376" y="465240"/>
                </a:lnTo>
                <a:lnTo>
                  <a:pt x="1409171" y="473717"/>
                </a:lnTo>
                <a:lnTo>
                  <a:pt x="1409435" y="482458"/>
                </a:lnTo>
                <a:lnTo>
                  <a:pt x="1409700" y="491200"/>
                </a:lnTo>
                <a:lnTo>
                  <a:pt x="1409435" y="499941"/>
                </a:lnTo>
                <a:lnTo>
                  <a:pt x="1409171" y="508683"/>
                </a:lnTo>
                <a:lnTo>
                  <a:pt x="1408376" y="517159"/>
                </a:lnTo>
                <a:lnTo>
                  <a:pt x="1407847" y="525636"/>
                </a:lnTo>
                <a:lnTo>
                  <a:pt x="1406788" y="534113"/>
                </a:lnTo>
                <a:lnTo>
                  <a:pt x="1405728" y="542589"/>
                </a:lnTo>
                <a:lnTo>
                  <a:pt x="1404404" y="550801"/>
                </a:lnTo>
                <a:lnTo>
                  <a:pt x="1402551" y="559278"/>
                </a:lnTo>
                <a:lnTo>
                  <a:pt x="1400962" y="567489"/>
                </a:lnTo>
                <a:lnTo>
                  <a:pt x="1398844" y="575436"/>
                </a:lnTo>
                <a:lnTo>
                  <a:pt x="1396725" y="583648"/>
                </a:lnTo>
                <a:lnTo>
                  <a:pt x="1394342" y="591595"/>
                </a:lnTo>
                <a:lnTo>
                  <a:pt x="1391694" y="599277"/>
                </a:lnTo>
                <a:lnTo>
                  <a:pt x="1389047" y="607224"/>
                </a:lnTo>
                <a:lnTo>
                  <a:pt x="1386134" y="614641"/>
                </a:lnTo>
                <a:lnTo>
                  <a:pt x="1383221" y="622323"/>
                </a:lnTo>
                <a:lnTo>
                  <a:pt x="1379779" y="630270"/>
                </a:lnTo>
                <a:lnTo>
                  <a:pt x="1376337" y="637422"/>
                </a:lnTo>
                <a:lnTo>
                  <a:pt x="1372629" y="644574"/>
                </a:lnTo>
                <a:lnTo>
                  <a:pt x="1368922" y="651991"/>
                </a:lnTo>
                <a:lnTo>
                  <a:pt x="1364951" y="659143"/>
                </a:lnTo>
                <a:lnTo>
                  <a:pt x="1360714" y="666295"/>
                </a:lnTo>
                <a:lnTo>
                  <a:pt x="1356212" y="672918"/>
                </a:lnTo>
                <a:lnTo>
                  <a:pt x="1351976" y="679805"/>
                </a:lnTo>
                <a:lnTo>
                  <a:pt x="1347474" y="686427"/>
                </a:lnTo>
                <a:lnTo>
                  <a:pt x="1342443" y="693050"/>
                </a:lnTo>
                <a:lnTo>
                  <a:pt x="1337412" y="699672"/>
                </a:lnTo>
                <a:lnTo>
                  <a:pt x="1332646" y="705765"/>
                </a:lnTo>
                <a:lnTo>
                  <a:pt x="1327350" y="711857"/>
                </a:lnTo>
                <a:lnTo>
                  <a:pt x="1321790" y="718215"/>
                </a:lnTo>
                <a:lnTo>
                  <a:pt x="1316494" y="724043"/>
                </a:lnTo>
                <a:lnTo>
                  <a:pt x="1310668" y="729870"/>
                </a:lnTo>
                <a:lnTo>
                  <a:pt x="1305108" y="735433"/>
                </a:lnTo>
                <a:lnTo>
                  <a:pt x="1299017" y="740996"/>
                </a:lnTo>
                <a:lnTo>
                  <a:pt x="1293192" y="746294"/>
                </a:lnTo>
                <a:lnTo>
                  <a:pt x="1286837" y="751327"/>
                </a:lnTo>
                <a:lnTo>
                  <a:pt x="1280482" y="756625"/>
                </a:lnTo>
                <a:lnTo>
                  <a:pt x="1273862" y="761658"/>
                </a:lnTo>
                <a:lnTo>
                  <a:pt x="1267507" y="766161"/>
                </a:lnTo>
                <a:lnTo>
                  <a:pt x="1260623" y="770929"/>
                </a:lnTo>
                <a:lnTo>
                  <a:pt x="1254003" y="775432"/>
                </a:lnTo>
                <a:lnTo>
                  <a:pt x="1247118" y="779670"/>
                </a:lnTo>
                <a:lnTo>
                  <a:pt x="1239969" y="783909"/>
                </a:lnTo>
                <a:lnTo>
                  <a:pt x="1232820" y="787882"/>
                </a:lnTo>
                <a:lnTo>
                  <a:pt x="1225935" y="791591"/>
                </a:lnTo>
                <a:lnTo>
                  <a:pt x="1218521" y="795299"/>
                </a:lnTo>
                <a:lnTo>
                  <a:pt x="1211107" y="798743"/>
                </a:lnTo>
                <a:lnTo>
                  <a:pt x="1203693" y="801922"/>
                </a:lnTo>
                <a:lnTo>
                  <a:pt x="1196014" y="805100"/>
                </a:lnTo>
                <a:lnTo>
                  <a:pt x="1188070" y="807749"/>
                </a:lnTo>
                <a:lnTo>
                  <a:pt x="1180391" y="810663"/>
                </a:lnTo>
                <a:lnTo>
                  <a:pt x="1172447" y="813312"/>
                </a:lnTo>
                <a:lnTo>
                  <a:pt x="1164504" y="815696"/>
                </a:lnTo>
                <a:lnTo>
                  <a:pt x="1156295" y="817815"/>
                </a:lnTo>
                <a:lnTo>
                  <a:pt x="1148351" y="819935"/>
                </a:lnTo>
                <a:lnTo>
                  <a:pt x="1140143" y="821789"/>
                </a:lnTo>
                <a:lnTo>
                  <a:pt x="1131934" y="823378"/>
                </a:lnTo>
                <a:lnTo>
                  <a:pt x="1123726" y="824438"/>
                </a:lnTo>
                <a:lnTo>
                  <a:pt x="1114988" y="825762"/>
                </a:lnTo>
                <a:lnTo>
                  <a:pt x="1106779" y="826822"/>
                </a:lnTo>
                <a:lnTo>
                  <a:pt x="1098041" y="827617"/>
                </a:lnTo>
                <a:lnTo>
                  <a:pt x="1089568" y="827881"/>
                </a:lnTo>
                <a:lnTo>
                  <a:pt x="1080830" y="828146"/>
                </a:lnTo>
                <a:lnTo>
                  <a:pt x="1072091" y="828676"/>
                </a:lnTo>
                <a:lnTo>
                  <a:pt x="1063618" y="828146"/>
                </a:lnTo>
                <a:lnTo>
                  <a:pt x="1054880" y="827881"/>
                </a:lnTo>
                <a:lnTo>
                  <a:pt x="1046407" y="827617"/>
                </a:lnTo>
                <a:lnTo>
                  <a:pt x="1037669" y="826822"/>
                </a:lnTo>
                <a:lnTo>
                  <a:pt x="1029460" y="825762"/>
                </a:lnTo>
                <a:lnTo>
                  <a:pt x="1020987" y="824438"/>
                </a:lnTo>
                <a:lnTo>
                  <a:pt x="1012778" y="823378"/>
                </a:lnTo>
                <a:lnTo>
                  <a:pt x="1004305" y="821789"/>
                </a:lnTo>
                <a:lnTo>
                  <a:pt x="996096" y="819935"/>
                </a:lnTo>
                <a:lnTo>
                  <a:pt x="987888" y="817815"/>
                </a:lnTo>
                <a:lnTo>
                  <a:pt x="979944" y="815696"/>
                </a:lnTo>
                <a:lnTo>
                  <a:pt x="972000" y="813312"/>
                </a:lnTo>
                <a:lnTo>
                  <a:pt x="964321" y="810663"/>
                </a:lnTo>
                <a:lnTo>
                  <a:pt x="956113" y="807749"/>
                </a:lnTo>
                <a:lnTo>
                  <a:pt x="948434" y="805100"/>
                </a:lnTo>
                <a:lnTo>
                  <a:pt x="941020" y="801922"/>
                </a:lnTo>
                <a:lnTo>
                  <a:pt x="933341" y="798743"/>
                </a:lnTo>
                <a:lnTo>
                  <a:pt x="925927" y="795299"/>
                </a:lnTo>
                <a:lnTo>
                  <a:pt x="918513" y="791591"/>
                </a:lnTo>
                <a:lnTo>
                  <a:pt x="911628" y="787882"/>
                </a:lnTo>
                <a:lnTo>
                  <a:pt x="904479" y="783909"/>
                </a:lnTo>
                <a:lnTo>
                  <a:pt x="897329" y="779670"/>
                </a:lnTo>
                <a:lnTo>
                  <a:pt x="890445" y="775432"/>
                </a:lnTo>
                <a:lnTo>
                  <a:pt x="883825" y="770929"/>
                </a:lnTo>
                <a:lnTo>
                  <a:pt x="876940" y="766161"/>
                </a:lnTo>
                <a:lnTo>
                  <a:pt x="870585" y="761658"/>
                </a:lnTo>
                <a:lnTo>
                  <a:pt x="863965" y="756625"/>
                </a:lnTo>
                <a:lnTo>
                  <a:pt x="857875" y="751327"/>
                </a:lnTo>
                <a:lnTo>
                  <a:pt x="851785" y="746294"/>
                </a:lnTo>
                <a:lnTo>
                  <a:pt x="845430" y="740996"/>
                </a:lnTo>
                <a:lnTo>
                  <a:pt x="839605" y="735433"/>
                </a:lnTo>
                <a:lnTo>
                  <a:pt x="833779" y="729870"/>
                </a:lnTo>
                <a:lnTo>
                  <a:pt x="828219" y="724043"/>
                </a:lnTo>
                <a:lnTo>
                  <a:pt x="822658" y="718215"/>
                </a:lnTo>
                <a:lnTo>
                  <a:pt x="817097" y="711857"/>
                </a:lnTo>
                <a:lnTo>
                  <a:pt x="812066" y="705765"/>
                </a:lnTo>
                <a:lnTo>
                  <a:pt x="807035" y="699672"/>
                </a:lnTo>
                <a:lnTo>
                  <a:pt x="802004" y="693050"/>
                </a:lnTo>
                <a:lnTo>
                  <a:pt x="797503" y="686427"/>
                </a:lnTo>
                <a:lnTo>
                  <a:pt x="792737" y="679805"/>
                </a:lnTo>
                <a:lnTo>
                  <a:pt x="788235" y="672918"/>
                </a:lnTo>
                <a:lnTo>
                  <a:pt x="783734" y="666295"/>
                </a:lnTo>
                <a:lnTo>
                  <a:pt x="779762" y="659143"/>
                </a:lnTo>
                <a:lnTo>
                  <a:pt x="775790" y="651991"/>
                </a:lnTo>
                <a:lnTo>
                  <a:pt x="771818" y="644574"/>
                </a:lnTo>
                <a:lnTo>
                  <a:pt x="768376" y="637422"/>
                </a:lnTo>
                <a:lnTo>
                  <a:pt x="764669" y="630270"/>
                </a:lnTo>
                <a:lnTo>
                  <a:pt x="761491" y="622323"/>
                </a:lnTo>
                <a:lnTo>
                  <a:pt x="758579" y="614641"/>
                </a:lnTo>
                <a:lnTo>
                  <a:pt x="755401" y="607224"/>
                </a:lnTo>
                <a:lnTo>
                  <a:pt x="752753" y="599277"/>
                </a:lnTo>
                <a:lnTo>
                  <a:pt x="750105" y="591595"/>
                </a:lnTo>
                <a:lnTo>
                  <a:pt x="747722" y="583648"/>
                </a:lnTo>
                <a:lnTo>
                  <a:pt x="745604" y="575436"/>
                </a:lnTo>
                <a:lnTo>
                  <a:pt x="743750" y="567489"/>
                </a:lnTo>
                <a:lnTo>
                  <a:pt x="741897" y="559278"/>
                </a:lnTo>
                <a:lnTo>
                  <a:pt x="740308" y="550801"/>
                </a:lnTo>
                <a:lnTo>
                  <a:pt x="738719" y="542589"/>
                </a:lnTo>
                <a:lnTo>
                  <a:pt x="737925" y="534113"/>
                </a:lnTo>
                <a:lnTo>
                  <a:pt x="736601" y="525636"/>
                </a:lnTo>
                <a:lnTo>
                  <a:pt x="736071" y="517159"/>
                </a:lnTo>
                <a:lnTo>
                  <a:pt x="735277" y="508683"/>
                </a:lnTo>
                <a:lnTo>
                  <a:pt x="735012" y="499941"/>
                </a:lnTo>
                <a:lnTo>
                  <a:pt x="735012" y="491200"/>
                </a:lnTo>
                <a:lnTo>
                  <a:pt x="735012" y="482458"/>
                </a:lnTo>
                <a:lnTo>
                  <a:pt x="735277" y="473717"/>
                </a:lnTo>
                <a:lnTo>
                  <a:pt x="736071" y="465240"/>
                </a:lnTo>
                <a:lnTo>
                  <a:pt x="736601" y="456763"/>
                </a:lnTo>
                <a:lnTo>
                  <a:pt x="737925" y="448022"/>
                </a:lnTo>
                <a:lnTo>
                  <a:pt x="738719" y="439810"/>
                </a:lnTo>
                <a:lnTo>
                  <a:pt x="740308" y="431333"/>
                </a:lnTo>
                <a:lnTo>
                  <a:pt x="741897" y="423122"/>
                </a:lnTo>
                <a:lnTo>
                  <a:pt x="743750" y="415175"/>
                </a:lnTo>
                <a:lnTo>
                  <a:pt x="745604" y="406963"/>
                </a:lnTo>
                <a:lnTo>
                  <a:pt x="747722" y="398751"/>
                </a:lnTo>
                <a:lnTo>
                  <a:pt x="750105" y="391069"/>
                </a:lnTo>
                <a:lnTo>
                  <a:pt x="752753" y="382857"/>
                </a:lnTo>
                <a:lnTo>
                  <a:pt x="755401" y="375176"/>
                </a:lnTo>
                <a:lnTo>
                  <a:pt x="758579" y="367494"/>
                </a:lnTo>
                <a:lnTo>
                  <a:pt x="761491" y="359812"/>
                </a:lnTo>
                <a:lnTo>
                  <a:pt x="764669" y="352395"/>
                </a:lnTo>
                <a:lnTo>
                  <a:pt x="768376" y="344977"/>
                </a:lnTo>
                <a:lnTo>
                  <a:pt x="771818" y="337560"/>
                </a:lnTo>
                <a:lnTo>
                  <a:pt x="775790" y="330408"/>
                </a:lnTo>
                <a:lnTo>
                  <a:pt x="779762" y="323521"/>
                </a:lnTo>
                <a:lnTo>
                  <a:pt x="783734" y="316369"/>
                </a:lnTo>
                <a:lnTo>
                  <a:pt x="788235" y="309482"/>
                </a:lnTo>
                <a:lnTo>
                  <a:pt x="792737" y="302859"/>
                </a:lnTo>
                <a:lnTo>
                  <a:pt x="797503" y="295972"/>
                </a:lnTo>
                <a:lnTo>
                  <a:pt x="802004" y="289349"/>
                </a:lnTo>
                <a:lnTo>
                  <a:pt x="807035" y="282992"/>
                </a:lnTo>
                <a:lnTo>
                  <a:pt x="812066" y="276634"/>
                </a:lnTo>
                <a:lnTo>
                  <a:pt x="817097" y="270277"/>
                </a:lnTo>
                <a:lnTo>
                  <a:pt x="822658" y="264449"/>
                </a:lnTo>
                <a:lnTo>
                  <a:pt x="828219" y="258622"/>
                </a:lnTo>
                <a:lnTo>
                  <a:pt x="833779" y="252794"/>
                </a:lnTo>
                <a:lnTo>
                  <a:pt x="839605" y="247231"/>
                </a:lnTo>
                <a:lnTo>
                  <a:pt x="845430" y="241668"/>
                </a:lnTo>
                <a:lnTo>
                  <a:pt x="851785" y="236106"/>
                </a:lnTo>
                <a:lnTo>
                  <a:pt x="857875" y="230808"/>
                </a:lnTo>
                <a:lnTo>
                  <a:pt x="863965" y="226040"/>
                </a:lnTo>
                <a:lnTo>
                  <a:pt x="870585" y="221007"/>
                </a:lnTo>
                <a:lnTo>
                  <a:pt x="876940" y="215974"/>
                </a:lnTo>
                <a:lnTo>
                  <a:pt x="883825" y="211470"/>
                </a:lnTo>
                <a:lnTo>
                  <a:pt x="890445" y="206967"/>
                </a:lnTo>
                <a:lnTo>
                  <a:pt x="897329" y="202729"/>
                </a:lnTo>
                <a:lnTo>
                  <a:pt x="904479" y="198755"/>
                </a:lnTo>
                <a:lnTo>
                  <a:pt x="911628" y="194782"/>
                </a:lnTo>
                <a:lnTo>
                  <a:pt x="918513" y="190808"/>
                </a:lnTo>
                <a:lnTo>
                  <a:pt x="925927" y="187365"/>
                </a:lnTo>
                <a:lnTo>
                  <a:pt x="933341" y="183656"/>
                </a:lnTo>
                <a:lnTo>
                  <a:pt x="941020" y="180478"/>
                </a:lnTo>
                <a:lnTo>
                  <a:pt x="948434" y="177564"/>
                </a:lnTo>
                <a:lnTo>
                  <a:pt x="956113" y="174385"/>
                </a:lnTo>
                <a:lnTo>
                  <a:pt x="964321" y="171471"/>
                </a:lnTo>
                <a:lnTo>
                  <a:pt x="972000" y="169087"/>
                </a:lnTo>
                <a:lnTo>
                  <a:pt x="979944" y="166703"/>
                </a:lnTo>
                <a:lnTo>
                  <a:pt x="987888" y="164584"/>
                </a:lnTo>
                <a:lnTo>
                  <a:pt x="996096" y="162730"/>
                </a:lnTo>
                <a:lnTo>
                  <a:pt x="1004305" y="160875"/>
                </a:lnTo>
                <a:lnTo>
                  <a:pt x="1012778" y="159286"/>
                </a:lnTo>
                <a:lnTo>
                  <a:pt x="1020987" y="157697"/>
                </a:lnTo>
                <a:lnTo>
                  <a:pt x="1029460" y="156902"/>
                </a:lnTo>
                <a:lnTo>
                  <a:pt x="1037669" y="155577"/>
                </a:lnTo>
                <a:lnTo>
                  <a:pt x="1046407" y="155048"/>
                </a:lnTo>
                <a:lnTo>
                  <a:pt x="1054880" y="154253"/>
                </a:lnTo>
                <a:lnTo>
                  <a:pt x="1063618" y="153988"/>
                </a:lnTo>
                <a:close/>
                <a:moveTo>
                  <a:pt x="1699027" y="0"/>
                </a:moveTo>
                <a:lnTo>
                  <a:pt x="1706961" y="265"/>
                </a:lnTo>
                <a:lnTo>
                  <a:pt x="1714895" y="794"/>
                </a:lnTo>
                <a:lnTo>
                  <a:pt x="1723093" y="1059"/>
                </a:lnTo>
                <a:lnTo>
                  <a:pt x="1731027" y="1853"/>
                </a:lnTo>
                <a:lnTo>
                  <a:pt x="1738697" y="2912"/>
                </a:lnTo>
                <a:lnTo>
                  <a:pt x="1746631" y="3706"/>
                </a:lnTo>
                <a:lnTo>
                  <a:pt x="1754565" y="5029"/>
                </a:lnTo>
                <a:lnTo>
                  <a:pt x="1762235" y="6617"/>
                </a:lnTo>
                <a:lnTo>
                  <a:pt x="1769640" y="8206"/>
                </a:lnTo>
                <a:lnTo>
                  <a:pt x="1777309" y="10058"/>
                </a:lnTo>
                <a:lnTo>
                  <a:pt x="1784714" y="12176"/>
                </a:lnTo>
                <a:lnTo>
                  <a:pt x="1792119" y="14294"/>
                </a:lnTo>
                <a:lnTo>
                  <a:pt x="1798996" y="16676"/>
                </a:lnTo>
                <a:lnTo>
                  <a:pt x="1806401" y="19323"/>
                </a:lnTo>
                <a:lnTo>
                  <a:pt x="1813541" y="21970"/>
                </a:lnTo>
                <a:lnTo>
                  <a:pt x="1820682" y="24881"/>
                </a:lnTo>
                <a:lnTo>
                  <a:pt x="1827823" y="27793"/>
                </a:lnTo>
                <a:lnTo>
                  <a:pt x="1834434" y="30969"/>
                </a:lnTo>
                <a:lnTo>
                  <a:pt x="1848187" y="38116"/>
                </a:lnTo>
                <a:lnTo>
                  <a:pt x="1861145" y="45528"/>
                </a:lnTo>
                <a:lnTo>
                  <a:pt x="1873575" y="53468"/>
                </a:lnTo>
                <a:lnTo>
                  <a:pt x="1886005" y="62468"/>
                </a:lnTo>
                <a:lnTo>
                  <a:pt x="1897642" y="71732"/>
                </a:lnTo>
                <a:lnTo>
                  <a:pt x="1909014" y="81526"/>
                </a:lnTo>
                <a:lnTo>
                  <a:pt x="1919857" y="91585"/>
                </a:lnTo>
                <a:lnTo>
                  <a:pt x="1930436" y="102437"/>
                </a:lnTo>
                <a:lnTo>
                  <a:pt x="1940221" y="113819"/>
                </a:lnTo>
                <a:lnTo>
                  <a:pt x="1949478" y="125466"/>
                </a:lnTo>
                <a:lnTo>
                  <a:pt x="1958205" y="137906"/>
                </a:lnTo>
                <a:lnTo>
                  <a:pt x="1966139" y="150612"/>
                </a:lnTo>
                <a:lnTo>
                  <a:pt x="1973809" y="163846"/>
                </a:lnTo>
                <a:lnTo>
                  <a:pt x="1980685" y="177081"/>
                </a:lnTo>
                <a:lnTo>
                  <a:pt x="1983594" y="184228"/>
                </a:lnTo>
                <a:lnTo>
                  <a:pt x="1986768" y="190845"/>
                </a:lnTo>
                <a:lnTo>
                  <a:pt x="1989677" y="197992"/>
                </a:lnTo>
                <a:lnTo>
                  <a:pt x="1992322" y="205139"/>
                </a:lnTo>
                <a:lnTo>
                  <a:pt x="1994966" y="212550"/>
                </a:lnTo>
                <a:lnTo>
                  <a:pt x="1997082" y="219962"/>
                </a:lnTo>
                <a:lnTo>
                  <a:pt x="1999727" y="227109"/>
                </a:lnTo>
                <a:lnTo>
                  <a:pt x="2001578" y="234785"/>
                </a:lnTo>
                <a:lnTo>
                  <a:pt x="2003429" y="242196"/>
                </a:lnTo>
                <a:lnTo>
                  <a:pt x="2005016" y="249872"/>
                </a:lnTo>
                <a:lnTo>
                  <a:pt x="2006338" y="257549"/>
                </a:lnTo>
                <a:lnTo>
                  <a:pt x="2007661" y="265225"/>
                </a:lnTo>
                <a:lnTo>
                  <a:pt x="2008983" y="272901"/>
                </a:lnTo>
                <a:lnTo>
                  <a:pt x="2009776" y="280577"/>
                </a:lnTo>
                <a:lnTo>
                  <a:pt x="2010570" y="288783"/>
                </a:lnTo>
                <a:lnTo>
                  <a:pt x="2011099" y="296723"/>
                </a:lnTo>
                <a:lnTo>
                  <a:pt x="2011363" y="304664"/>
                </a:lnTo>
                <a:lnTo>
                  <a:pt x="2011363" y="312870"/>
                </a:lnTo>
                <a:lnTo>
                  <a:pt x="2011363" y="320811"/>
                </a:lnTo>
                <a:lnTo>
                  <a:pt x="2011099" y="328752"/>
                </a:lnTo>
                <a:lnTo>
                  <a:pt x="2010570" y="336693"/>
                </a:lnTo>
                <a:lnTo>
                  <a:pt x="2009776" y="344898"/>
                </a:lnTo>
                <a:lnTo>
                  <a:pt x="2008983" y="352574"/>
                </a:lnTo>
                <a:lnTo>
                  <a:pt x="2007661" y="360250"/>
                </a:lnTo>
                <a:lnTo>
                  <a:pt x="2006338" y="367927"/>
                </a:lnTo>
                <a:lnTo>
                  <a:pt x="2005016" y="375603"/>
                </a:lnTo>
                <a:lnTo>
                  <a:pt x="2003429" y="383279"/>
                </a:lnTo>
                <a:lnTo>
                  <a:pt x="2001578" y="390690"/>
                </a:lnTo>
                <a:lnTo>
                  <a:pt x="1999727" y="398102"/>
                </a:lnTo>
                <a:lnTo>
                  <a:pt x="1997082" y="405513"/>
                </a:lnTo>
                <a:lnTo>
                  <a:pt x="1994966" y="412925"/>
                </a:lnTo>
                <a:lnTo>
                  <a:pt x="1992322" y="420072"/>
                </a:lnTo>
                <a:lnTo>
                  <a:pt x="1989677" y="427483"/>
                </a:lnTo>
                <a:lnTo>
                  <a:pt x="1986768" y="434630"/>
                </a:lnTo>
                <a:lnTo>
                  <a:pt x="1983594" y="441247"/>
                </a:lnTo>
                <a:lnTo>
                  <a:pt x="1980685" y="448129"/>
                </a:lnTo>
                <a:lnTo>
                  <a:pt x="1973809" y="461629"/>
                </a:lnTo>
                <a:lnTo>
                  <a:pt x="1966139" y="474863"/>
                </a:lnTo>
                <a:lnTo>
                  <a:pt x="1958205" y="487569"/>
                </a:lnTo>
                <a:lnTo>
                  <a:pt x="1949478" y="499480"/>
                </a:lnTo>
                <a:lnTo>
                  <a:pt x="1940221" y="511656"/>
                </a:lnTo>
                <a:lnTo>
                  <a:pt x="1930436" y="523038"/>
                </a:lnTo>
                <a:lnTo>
                  <a:pt x="1919857" y="533891"/>
                </a:lnTo>
                <a:lnTo>
                  <a:pt x="1909014" y="543949"/>
                </a:lnTo>
                <a:lnTo>
                  <a:pt x="1897642" y="553743"/>
                </a:lnTo>
                <a:lnTo>
                  <a:pt x="1886005" y="563007"/>
                </a:lnTo>
                <a:lnTo>
                  <a:pt x="1873575" y="572007"/>
                </a:lnTo>
                <a:lnTo>
                  <a:pt x="1861145" y="579948"/>
                </a:lnTo>
                <a:lnTo>
                  <a:pt x="1848187" y="587359"/>
                </a:lnTo>
                <a:lnTo>
                  <a:pt x="1834434" y="594506"/>
                </a:lnTo>
                <a:lnTo>
                  <a:pt x="1827823" y="597682"/>
                </a:lnTo>
                <a:lnTo>
                  <a:pt x="1820682" y="600858"/>
                </a:lnTo>
                <a:lnTo>
                  <a:pt x="1813541" y="603505"/>
                </a:lnTo>
                <a:lnTo>
                  <a:pt x="1806401" y="606152"/>
                </a:lnTo>
                <a:lnTo>
                  <a:pt x="1798996" y="608799"/>
                </a:lnTo>
                <a:lnTo>
                  <a:pt x="1792119" y="611182"/>
                </a:lnTo>
                <a:lnTo>
                  <a:pt x="1784714" y="613299"/>
                </a:lnTo>
                <a:lnTo>
                  <a:pt x="1777309" y="615417"/>
                </a:lnTo>
                <a:lnTo>
                  <a:pt x="1769640" y="617270"/>
                </a:lnTo>
                <a:lnTo>
                  <a:pt x="1762235" y="618858"/>
                </a:lnTo>
                <a:lnTo>
                  <a:pt x="1754565" y="620446"/>
                </a:lnTo>
                <a:lnTo>
                  <a:pt x="1746631" y="621769"/>
                </a:lnTo>
                <a:lnTo>
                  <a:pt x="1738697" y="622828"/>
                </a:lnTo>
                <a:lnTo>
                  <a:pt x="1731027" y="623622"/>
                </a:lnTo>
                <a:lnTo>
                  <a:pt x="1723093" y="624416"/>
                </a:lnTo>
                <a:lnTo>
                  <a:pt x="1714895" y="624681"/>
                </a:lnTo>
                <a:lnTo>
                  <a:pt x="1706961" y="625210"/>
                </a:lnTo>
                <a:lnTo>
                  <a:pt x="1699027" y="625475"/>
                </a:lnTo>
                <a:lnTo>
                  <a:pt x="1685803" y="625210"/>
                </a:lnTo>
                <a:lnTo>
                  <a:pt x="1672580" y="624152"/>
                </a:lnTo>
                <a:lnTo>
                  <a:pt x="1659357" y="622563"/>
                </a:lnTo>
                <a:lnTo>
                  <a:pt x="1646398" y="620711"/>
                </a:lnTo>
                <a:lnTo>
                  <a:pt x="1633439" y="618328"/>
                </a:lnTo>
                <a:lnTo>
                  <a:pt x="1620744" y="615152"/>
                </a:lnTo>
                <a:lnTo>
                  <a:pt x="1608314" y="611711"/>
                </a:lnTo>
                <a:lnTo>
                  <a:pt x="1596413" y="607741"/>
                </a:lnTo>
                <a:lnTo>
                  <a:pt x="1584248" y="603241"/>
                </a:lnTo>
                <a:lnTo>
                  <a:pt x="1572611" y="598211"/>
                </a:lnTo>
                <a:lnTo>
                  <a:pt x="1561239" y="592918"/>
                </a:lnTo>
                <a:lnTo>
                  <a:pt x="1549867" y="587094"/>
                </a:lnTo>
                <a:lnTo>
                  <a:pt x="1539024" y="580742"/>
                </a:lnTo>
                <a:lnTo>
                  <a:pt x="1528180" y="573860"/>
                </a:lnTo>
                <a:lnTo>
                  <a:pt x="1517866" y="566713"/>
                </a:lnTo>
                <a:lnTo>
                  <a:pt x="1508081" y="559301"/>
                </a:lnTo>
                <a:lnTo>
                  <a:pt x="1510197" y="542890"/>
                </a:lnTo>
                <a:lnTo>
                  <a:pt x="1512048" y="525685"/>
                </a:lnTo>
                <a:lnTo>
                  <a:pt x="1513106" y="508744"/>
                </a:lnTo>
                <a:lnTo>
                  <a:pt x="1513635" y="500539"/>
                </a:lnTo>
                <a:lnTo>
                  <a:pt x="1513635" y="491804"/>
                </a:lnTo>
                <a:lnTo>
                  <a:pt x="1513635" y="481481"/>
                </a:lnTo>
                <a:lnTo>
                  <a:pt x="1513106" y="471158"/>
                </a:lnTo>
                <a:lnTo>
                  <a:pt x="1512577" y="461099"/>
                </a:lnTo>
                <a:lnTo>
                  <a:pt x="1511783" y="451306"/>
                </a:lnTo>
                <a:lnTo>
                  <a:pt x="1510726" y="440982"/>
                </a:lnTo>
                <a:lnTo>
                  <a:pt x="1509403" y="431189"/>
                </a:lnTo>
                <a:lnTo>
                  <a:pt x="1508081" y="421395"/>
                </a:lnTo>
                <a:lnTo>
                  <a:pt x="1506230" y="411337"/>
                </a:lnTo>
                <a:lnTo>
                  <a:pt x="1504378" y="401808"/>
                </a:lnTo>
                <a:lnTo>
                  <a:pt x="1501998" y="392014"/>
                </a:lnTo>
                <a:lnTo>
                  <a:pt x="1499882" y="382485"/>
                </a:lnTo>
                <a:lnTo>
                  <a:pt x="1497238" y="372956"/>
                </a:lnTo>
                <a:lnTo>
                  <a:pt x="1494329" y="363691"/>
                </a:lnTo>
                <a:lnTo>
                  <a:pt x="1491684" y="354427"/>
                </a:lnTo>
                <a:lnTo>
                  <a:pt x="1488510" y="345163"/>
                </a:lnTo>
                <a:lnTo>
                  <a:pt x="1485072" y="335898"/>
                </a:lnTo>
                <a:lnTo>
                  <a:pt x="1481370" y="326899"/>
                </a:lnTo>
                <a:lnTo>
                  <a:pt x="1477667" y="317899"/>
                </a:lnTo>
                <a:lnTo>
                  <a:pt x="1473700" y="309164"/>
                </a:lnTo>
                <a:lnTo>
                  <a:pt x="1469733" y="300429"/>
                </a:lnTo>
                <a:lnTo>
                  <a:pt x="1465502" y="291694"/>
                </a:lnTo>
                <a:lnTo>
                  <a:pt x="1460741" y="283224"/>
                </a:lnTo>
                <a:lnTo>
                  <a:pt x="1456245" y="274754"/>
                </a:lnTo>
                <a:lnTo>
                  <a:pt x="1451220" y="266548"/>
                </a:lnTo>
                <a:lnTo>
                  <a:pt x="1446460" y="258078"/>
                </a:lnTo>
                <a:lnTo>
                  <a:pt x="1441171" y="250137"/>
                </a:lnTo>
                <a:lnTo>
                  <a:pt x="1435881" y="242196"/>
                </a:lnTo>
                <a:lnTo>
                  <a:pt x="1430327" y="234520"/>
                </a:lnTo>
                <a:lnTo>
                  <a:pt x="1424509" y="226844"/>
                </a:lnTo>
                <a:lnTo>
                  <a:pt x="1418691" y="218903"/>
                </a:lnTo>
                <a:lnTo>
                  <a:pt x="1412872" y="211492"/>
                </a:lnTo>
                <a:lnTo>
                  <a:pt x="1406525" y="204080"/>
                </a:lnTo>
                <a:lnTo>
                  <a:pt x="1411021" y="193492"/>
                </a:lnTo>
                <a:lnTo>
                  <a:pt x="1415517" y="182375"/>
                </a:lnTo>
                <a:lnTo>
                  <a:pt x="1420807" y="171787"/>
                </a:lnTo>
                <a:lnTo>
                  <a:pt x="1426360" y="161464"/>
                </a:lnTo>
                <a:lnTo>
                  <a:pt x="1432179" y="151141"/>
                </a:lnTo>
                <a:lnTo>
                  <a:pt x="1438261" y="141347"/>
                </a:lnTo>
                <a:lnTo>
                  <a:pt x="1445138" y="131818"/>
                </a:lnTo>
                <a:lnTo>
                  <a:pt x="1452014" y="122289"/>
                </a:lnTo>
                <a:lnTo>
                  <a:pt x="1459419" y="113025"/>
                </a:lnTo>
                <a:lnTo>
                  <a:pt x="1467088" y="104290"/>
                </a:lnTo>
                <a:lnTo>
                  <a:pt x="1474758" y="95555"/>
                </a:lnTo>
                <a:lnTo>
                  <a:pt x="1482956" y="87349"/>
                </a:lnTo>
                <a:lnTo>
                  <a:pt x="1491684" y="79673"/>
                </a:lnTo>
                <a:lnTo>
                  <a:pt x="1500676" y="71997"/>
                </a:lnTo>
                <a:lnTo>
                  <a:pt x="1509403" y="64586"/>
                </a:lnTo>
                <a:lnTo>
                  <a:pt x="1519189" y="57704"/>
                </a:lnTo>
                <a:lnTo>
                  <a:pt x="1528709" y="51086"/>
                </a:lnTo>
                <a:lnTo>
                  <a:pt x="1538495" y="44734"/>
                </a:lnTo>
                <a:lnTo>
                  <a:pt x="1548544" y="38910"/>
                </a:lnTo>
                <a:lnTo>
                  <a:pt x="1559123" y="33352"/>
                </a:lnTo>
                <a:lnTo>
                  <a:pt x="1569966" y="28058"/>
                </a:lnTo>
                <a:lnTo>
                  <a:pt x="1580810" y="23558"/>
                </a:lnTo>
                <a:lnTo>
                  <a:pt x="1591653" y="19323"/>
                </a:lnTo>
                <a:lnTo>
                  <a:pt x="1602760" y="15617"/>
                </a:lnTo>
                <a:lnTo>
                  <a:pt x="1614133" y="11911"/>
                </a:lnTo>
                <a:lnTo>
                  <a:pt x="1626034" y="8735"/>
                </a:lnTo>
                <a:lnTo>
                  <a:pt x="1637670" y="6353"/>
                </a:lnTo>
                <a:lnTo>
                  <a:pt x="1649571" y="3970"/>
                </a:lnTo>
                <a:lnTo>
                  <a:pt x="1662001" y="2647"/>
                </a:lnTo>
                <a:lnTo>
                  <a:pt x="1673902" y="1323"/>
                </a:lnTo>
                <a:lnTo>
                  <a:pt x="1686597" y="265"/>
                </a:lnTo>
                <a:lnTo>
                  <a:pt x="1699027" y="0"/>
                </a:lnTo>
                <a:close/>
                <a:moveTo>
                  <a:pt x="445686" y="0"/>
                </a:moveTo>
                <a:lnTo>
                  <a:pt x="458116" y="265"/>
                </a:lnTo>
                <a:lnTo>
                  <a:pt x="470546" y="1323"/>
                </a:lnTo>
                <a:lnTo>
                  <a:pt x="482712" y="2647"/>
                </a:lnTo>
                <a:lnTo>
                  <a:pt x="494877" y="3970"/>
                </a:lnTo>
                <a:lnTo>
                  <a:pt x="507043" y="6353"/>
                </a:lnTo>
                <a:lnTo>
                  <a:pt x="518680" y="8735"/>
                </a:lnTo>
                <a:lnTo>
                  <a:pt x="530316" y="11911"/>
                </a:lnTo>
                <a:lnTo>
                  <a:pt x="541953" y="15617"/>
                </a:lnTo>
                <a:lnTo>
                  <a:pt x="552796" y="19323"/>
                </a:lnTo>
                <a:lnTo>
                  <a:pt x="563904" y="23558"/>
                </a:lnTo>
                <a:lnTo>
                  <a:pt x="574747" y="28058"/>
                </a:lnTo>
                <a:lnTo>
                  <a:pt x="585590" y="33352"/>
                </a:lnTo>
                <a:lnTo>
                  <a:pt x="596169" y="38910"/>
                </a:lnTo>
                <a:lnTo>
                  <a:pt x="606218" y="44734"/>
                </a:lnTo>
                <a:lnTo>
                  <a:pt x="616004" y="51086"/>
                </a:lnTo>
                <a:lnTo>
                  <a:pt x="625525" y="57704"/>
                </a:lnTo>
                <a:lnTo>
                  <a:pt x="635045" y="64586"/>
                </a:lnTo>
                <a:lnTo>
                  <a:pt x="644037" y="71997"/>
                </a:lnTo>
                <a:lnTo>
                  <a:pt x="653029" y="79673"/>
                </a:lnTo>
                <a:lnTo>
                  <a:pt x="661757" y="87349"/>
                </a:lnTo>
                <a:lnTo>
                  <a:pt x="669955" y="95555"/>
                </a:lnTo>
                <a:lnTo>
                  <a:pt x="677625" y="104290"/>
                </a:lnTo>
                <a:lnTo>
                  <a:pt x="685294" y="113025"/>
                </a:lnTo>
                <a:lnTo>
                  <a:pt x="692699" y="122289"/>
                </a:lnTo>
                <a:lnTo>
                  <a:pt x="699576" y="131818"/>
                </a:lnTo>
                <a:lnTo>
                  <a:pt x="706452" y="141347"/>
                </a:lnTo>
                <a:lnTo>
                  <a:pt x="712534" y="151141"/>
                </a:lnTo>
                <a:lnTo>
                  <a:pt x="718353" y="161464"/>
                </a:lnTo>
                <a:lnTo>
                  <a:pt x="723907" y="171787"/>
                </a:lnTo>
                <a:lnTo>
                  <a:pt x="729196" y="182375"/>
                </a:lnTo>
                <a:lnTo>
                  <a:pt x="733692" y="193492"/>
                </a:lnTo>
                <a:lnTo>
                  <a:pt x="738188" y="204080"/>
                </a:lnTo>
                <a:lnTo>
                  <a:pt x="731841" y="211492"/>
                </a:lnTo>
                <a:lnTo>
                  <a:pt x="726022" y="218903"/>
                </a:lnTo>
                <a:lnTo>
                  <a:pt x="720204" y="226844"/>
                </a:lnTo>
                <a:lnTo>
                  <a:pt x="714386" y="234520"/>
                </a:lnTo>
                <a:lnTo>
                  <a:pt x="709096" y="242196"/>
                </a:lnTo>
                <a:lnTo>
                  <a:pt x="703543" y="250137"/>
                </a:lnTo>
                <a:lnTo>
                  <a:pt x="698253" y="258078"/>
                </a:lnTo>
                <a:lnTo>
                  <a:pt x="693493" y="266548"/>
                </a:lnTo>
                <a:lnTo>
                  <a:pt x="688468" y="274754"/>
                </a:lnTo>
                <a:lnTo>
                  <a:pt x="683972" y="283224"/>
                </a:lnTo>
                <a:lnTo>
                  <a:pt x="679476" y="291694"/>
                </a:lnTo>
                <a:lnTo>
                  <a:pt x="675244" y="300429"/>
                </a:lnTo>
                <a:lnTo>
                  <a:pt x="671013" y="309164"/>
                </a:lnTo>
                <a:lnTo>
                  <a:pt x="666782" y="317899"/>
                </a:lnTo>
                <a:lnTo>
                  <a:pt x="663079" y="326899"/>
                </a:lnTo>
                <a:lnTo>
                  <a:pt x="659905" y="335898"/>
                </a:lnTo>
                <a:lnTo>
                  <a:pt x="656467" y="345163"/>
                </a:lnTo>
                <a:lnTo>
                  <a:pt x="653294" y="354427"/>
                </a:lnTo>
                <a:lnTo>
                  <a:pt x="650385" y="363691"/>
                </a:lnTo>
                <a:lnTo>
                  <a:pt x="647475" y="372956"/>
                </a:lnTo>
                <a:lnTo>
                  <a:pt x="645095" y="382485"/>
                </a:lnTo>
                <a:lnTo>
                  <a:pt x="642450" y="392014"/>
                </a:lnTo>
                <a:lnTo>
                  <a:pt x="640335" y="401808"/>
                </a:lnTo>
                <a:lnTo>
                  <a:pt x="638483" y="411337"/>
                </a:lnTo>
                <a:lnTo>
                  <a:pt x="636632" y="421395"/>
                </a:lnTo>
                <a:lnTo>
                  <a:pt x="635574" y="431189"/>
                </a:lnTo>
                <a:lnTo>
                  <a:pt x="633988" y="440982"/>
                </a:lnTo>
                <a:lnTo>
                  <a:pt x="632930" y="451306"/>
                </a:lnTo>
                <a:lnTo>
                  <a:pt x="632136" y="461099"/>
                </a:lnTo>
                <a:lnTo>
                  <a:pt x="631872" y="471158"/>
                </a:lnTo>
                <a:lnTo>
                  <a:pt x="631078" y="481481"/>
                </a:lnTo>
                <a:lnTo>
                  <a:pt x="631078" y="491804"/>
                </a:lnTo>
                <a:lnTo>
                  <a:pt x="631078" y="500539"/>
                </a:lnTo>
                <a:lnTo>
                  <a:pt x="631343" y="508744"/>
                </a:lnTo>
                <a:lnTo>
                  <a:pt x="632665" y="525685"/>
                </a:lnTo>
                <a:lnTo>
                  <a:pt x="634516" y="542890"/>
                </a:lnTo>
                <a:lnTo>
                  <a:pt x="636897" y="559301"/>
                </a:lnTo>
                <a:lnTo>
                  <a:pt x="626847" y="566713"/>
                </a:lnTo>
                <a:lnTo>
                  <a:pt x="616268" y="573860"/>
                </a:lnTo>
                <a:lnTo>
                  <a:pt x="605954" y="580742"/>
                </a:lnTo>
                <a:lnTo>
                  <a:pt x="594846" y="587094"/>
                </a:lnTo>
                <a:lnTo>
                  <a:pt x="583739" y="592918"/>
                </a:lnTo>
                <a:lnTo>
                  <a:pt x="572102" y="598211"/>
                </a:lnTo>
                <a:lnTo>
                  <a:pt x="560201" y="603241"/>
                </a:lnTo>
                <a:lnTo>
                  <a:pt x="548300" y="607741"/>
                </a:lnTo>
                <a:lnTo>
                  <a:pt x="536399" y="611711"/>
                </a:lnTo>
                <a:lnTo>
                  <a:pt x="523969" y="615152"/>
                </a:lnTo>
                <a:lnTo>
                  <a:pt x="511274" y="618328"/>
                </a:lnTo>
                <a:lnTo>
                  <a:pt x="498316" y="620711"/>
                </a:lnTo>
                <a:lnTo>
                  <a:pt x="485357" y="622563"/>
                </a:lnTo>
                <a:lnTo>
                  <a:pt x="472398" y="624152"/>
                </a:lnTo>
                <a:lnTo>
                  <a:pt x="458910" y="625210"/>
                </a:lnTo>
                <a:lnTo>
                  <a:pt x="445686" y="625475"/>
                </a:lnTo>
                <a:lnTo>
                  <a:pt x="437752" y="625210"/>
                </a:lnTo>
                <a:lnTo>
                  <a:pt x="429554" y="624681"/>
                </a:lnTo>
                <a:lnTo>
                  <a:pt x="421620" y="624416"/>
                </a:lnTo>
                <a:lnTo>
                  <a:pt x="413686" y="623622"/>
                </a:lnTo>
                <a:lnTo>
                  <a:pt x="406016" y="622828"/>
                </a:lnTo>
                <a:lnTo>
                  <a:pt x="398082" y="621769"/>
                </a:lnTo>
                <a:lnTo>
                  <a:pt x="390148" y="620446"/>
                </a:lnTo>
                <a:lnTo>
                  <a:pt x="382479" y="618858"/>
                </a:lnTo>
                <a:lnTo>
                  <a:pt x="375073" y="617270"/>
                </a:lnTo>
                <a:lnTo>
                  <a:pt x="367404" y="615417"/>
                </a:lnTo>
                <a:lnTo>
                  <a:pt x="359999" y="613299"/>
                </a:lnTo>
                <a:lnTo>
                  <a:pt x="352594" y="611182"/>
                </a:lnTo>
                <a:lnTo>
                  <a:pt x="345453" y="608799"/>
                </a:lnTo>
                <a:lnTo>
                  <a:pt x="338312" y="606152"/>
                </a:lnTo>
                <a:lnTo>
                  <a:pt x="331172" y="603505"/>
                </a:lnTo>
                <a:lnTo>
                  <a:pt x="324031" y="600858"/>
                </a:lnTo>
                <a:lnTo>
                  <a:pt x="317155" y="597682"/>
                </a:lnTo>
                <a:lnTo>
                  <a:pt x="310279" y="594506"/>
                </a:lnTo>
                <a:lnTo>
                  <a:pt x="296791" y="587359"/>
                </a:lnTo>
                <a:lnTo>
                  <a:pt x="283568" y="579948"/>
                </a:lnTo>
                <a:lnTo>
                  <a:pt x="271138" y="572007"/>
                </a:lnTo>
                <a:lnTo>
                  <a:pt x="258708" y="563007"/>
                </a:lnTo>
                <a:lnTo>
                  <a:pt x="247071" y="553743"/>
                </a:lnTo>
                <a:lnTo>
                  <a:pt x="235699" y="543949"/>
                </a:lnTo>
                <a:lnTo>
                  <a:pt x="224856" y="533891"/>
                </a:lnTo>
                <a:lnTo>
                  <a:pt x="214277" y="523038"/>
                </a:lnTo>
                <a:lnTo>
                  <a:pt x="204756" y="511656"/>
                </a:lnTo>
                <a:lnTo>
                  <a:pt x="195235" y="499480"/>
                </a:lnTo>
                <a:lnTo>
                  <a:pt x="186508" y="487569"/>
                </a:lnTo>
                <a:lnTo>
                  <a:pt x="178574" y="474863"/>
                </a:lnTo>
                <a:lnTo>
                  <a:pt x="170904" y="461629"/>
                </a:lnTo>
                <a:lnTo>
                  <a:pt x="164028" y="448129"/>
                </a:lnTo>
                <a:lnTo>
                  <a:pt x="161119" y="441247"/>
                </a:lnTo>
                <a:lnTo>
                  <a:pt x="157945" y="434630"/>
                </a:lnTo>
                <a:lnTo>
                  <a:pt x="154772" y="427483"/>
                </a:lnTo>
                <a:lnTo>
                  <a:pt x="152392" y="420072"/>
                </a:lnTo>
                <a:lnTo>
                  <a:pt x="149747" y="412925"/>
                </a:lnTo>
                <a:lnTo>
                  <a:pt x="147367" y="405513"/>
                </a:lnTo>
                <a:lnTo>
                  <a:pt x="145251" y="398102"/>
                </a:lnTo>
                <a:lnTo>
                  <a:pt x="143135" y="390690"/>
                </a:lnTo>
                <a:lnTo>
                  <a:pt x="141284" y="383279"/>
                </a:lnTo>
                <a:lnTo>
                  <a:pt x="139697" y="375603"/>
                </a:lnTo>
                <a:lnTo>
                  <a:pt x="138110" y="367927"/>
                </a:lnTo>
                <a:lnTo>
                  <a:pt x="137052" y="360250"/>
                </a:lnTo>
                <a:lnTo>
                  <a:pt x="135730" y="352574"/>
                </a:lnTo>
                <a:lnTo>
                  <a:pt x="134937" y="344898"/>
                </a:lnTo>
                <a:lnTo>
                  <a:pt x="134143" y="336693"/>
                </a:lnTo>
                <a:lnTo>
                  <a:pt x="133614" y="328752"/>
                </a:lnTo>
                <a:lnTo>
                  <a:pt x="133350" y="320811"/>
                </a:lnTo>
                <a:lnTo>
                  <a:pt x="133350" y="312870"/>
                </a:lnTo>
                <a:lnTo>
                  <a:pt x="133350" y="304664"/>
                </a:lnTo>
                <a:lnTo>
                  <a:pt x="133614" y="296723"/>
                </a:lnTo>
                <a:lnTo>
                  <a:pt x="134143" y="288783"/>
                </a:lnTo>
                <a:lnTo>
                  <a:pt x="134937" y="280577"/>
                </a:lnTo>
                <a:lnTo>
                  <a:pt x="135730" y="272901"/>
                </a:lnTo>
                <a:lnTo>
                  <a:pt x="137052" y="265225"/>
                </a:lnTo>
                <a:lnTo>
                  <a:pt x="138110" y="257549"/>
                </a:lnTo>
                <a:lnTo>
                  <a:pt x="139697" y="249872"/>
                </a:lnTo>
                <a:lnTo>
                  <a:pt x="141284" y="242196"/>
                </a:lnTo>
                <a:lnTo>
                  <a:pt x="143135" y="234785"/>
                </a:lnTo>
                <a:lnTo>
                  <a:pt x="145251" y="227109"/>
                </a:lnTo>
                <a:lnTo>
                  <a:pt x="147367" y="219962"/>
                </a:lnTo>
                <a:lnTo>
                  <a:pt x="149747" y="212550"/>
                </a:lnTo>
                <a:lnTo>
                  <a:pt x="152392" y="205139"/>
                </a:lnTo>
                <a:lnTo>
                  <a:pt x="154772" y="197992"/>
                </a:lnTo>
                <a:lnTo>
                  <a:pt x="157945" y="190845"/>
                </a:lnTo>
                <a:lnTo>
                  <a:pt x="161119" y="184228"/>
                </a:lnTo>
                <a:lnTo>
                  <a:pt x="164028" y="177081"/>
                </a:lnTo>
                <a:lnTo>
                  <a:pt x="170904" y="163846"/>
                </a:lnTo>
                <a:lnTo>
                  <a:pt x="178574" y="150612"/>
                </a:lnTo>
                <a:lnTo>
                  <a:pt x="186508" y="137906"/>
                </a:lnTo>
                <a:lnTo>
                  <a:pt x="195235" y="125466"/>
                </a:lnTo>
                <a:lnTo>
                  <a:pt x="204756" y="113819"/>
                </a:lnTo>
                <a:lnTo>
                  <a:pt x="214277" y="102437"/>
                </a:lnTo>
                <a:lnTo>
                  <a:pt x="224856" y="91585"/>
                </a:lnTo>
                <a:lnTo>
                  <a:pt x="235699" y="81526"/>
                </a:lnTo>
                <a:lnTo>
                  <a:pt x="247071" y="71732"/>
                </a:lnTo>
                <a:lnTo>
                  <a:pt x="258708" y="62468"/>
                </a:lnTo>
                <a:lnTo>
                  <a:pt x="271138" y="53468"/>
                </a:lnTo>
                <a:lnTo>
                  <a:pt x="283568" y="45528"/>
                </a:lnTo>
                <a:lnTo>
                  <a:pt x="296791" y="38116"/>
                </a:lnTo>
                <a:lnTo>
                  <a:pt x="310279" y="30969"/>
                </a:lnTo>
                <a:lnTo>
                  <a:pt x="317155" y="27793"/>
                </a:lnTo>
                <a:lnTo>
                  <a:pt x="324031" y="24881"/>
                </a:lnTo>
                <a:lnTo>
                  <a:pt x="331172" y="21970"/>
                </a:lnTo>
                <a:lnTo>
                  <a:pt x="338312" y="19323"/>
                </a:lnTo>
                <a:lnTo>
                  <a:pt x="345453" y="16676"/>
                </a:lnTo>
                <a:lnTo>
                  <a:pt x="352594" y="14294"/>
                </a:lnTo>
                <a:lnTo>
                  <a:pt x="359999" y="12176"/>
                </a:lnTo>
                <a:lnTo>
                  <a:pt x="367404" y="10058"/>
                </a:lnTo>
                <a:lnTo>
                  <a:pt x="375073" y="8206"/>
                </a:lnTo>
                <a:lnTo>
                  <a:pt x="382479" y="6617"/>
                </a:lnTo>
                <a:lnTo>
                  <a:pt x="390148" y="5029"/>
                </a:lnTo>
                <a:lnTo>
                  <a:pt x="398082" y="3706"/>
                </a:lnTo>
                <a:lnTo>
                  <a:pt x="406016" y="2912"/>
                </a:lnTo>
                <a:lnTo>
                  <a:pt x="413686" y="1853"/>
                </a:lnTo>
                <a:lnTo>
                  <a:pt x="421620" y="1059"/>
                </a:lnTo>
                <a:lnTo>
                  <a:pt x="429554" y="794"/>
                </a:lnTo>
                <a:lnTo>
                  <a:pt x="437752" y="265"/>
                </a:lnTo>
                <a:lnTo>
                  <a:pt x="445686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A7C0-BF4D-D4F1-5780-15F15DB8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1447800"/>
          </a:xfrm>
        </p:spPr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E01CB-CBCE-D848-B946-B823322B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846118"/>
            <a:ext cx="10018713" cy="3991264"/>
          </a:xfrm>
        </p:spPr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Л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юди, которые заинтересованы в получении практических навыков и знаний в конкретных областях, а не в получении традиционного диплома или степени.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Профессионалы, желающие повысить свою квалификацию или получить новые знания в своей текущей сфере деятельности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Предприниматели или владельцы малого бизнеса, желающие развить свои деловые навыки и знания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Люди, желающие сменить профессию или перейти в новую сферу деятельности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Фрилансеры, желающие расширить свой набор навыков и повысить свою конкурентоспособность на рынке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Недавние выпускники или студенты, желающие дополнить свое образование дополнительным практическим обучением и опытом.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35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F7E8-17E7-EBAB-D702-5DF4719E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1096818"/>
          </a:xfrm>
        </p:spPr>
        <p:txBody>
          <a:bodyPr/>
          <a:lstStyle/>
          <a:p>
            <a:r>
              <a:rPr lang="ru-RU" dirty="0"/>
              <a:t>Рассмотрим конкурентов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A7F9C-7645-915D-BAFA-16E28642A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2785" y="1533236"/>
            <a:ext cx="10018713" cy="238298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IT-</a:t>
            </a:r>
            <a:r>
              <a:rPr lang="ru-RU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academy</a:t>
            </a:r>
            <a:endParaRPr lang="ru-RU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3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TeachMeSkills</a:t>
            </a:r>
            <a:endParaRPr lang="ru-RU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БГУИР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53330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D43E-550F-2527-ECB8-24A99B54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976745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IT-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academy</a:t>
            </a:r>
            <a:b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39A16-4CE1-372F-5B68-2D01CB157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376218"/>
            <a:ext cx="10018713" cy="441498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dirty="0"/>
              <a:t>Предлагаемые курсы:</a:t>
            </a:r>
          </a:p>
          <a:p>
            <a:pPr marL="285750" lvl="0" indent="-28575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(ручное и автоматизированное Java/Python)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бизнес-анализ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UI/UX и веб-дизайн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интернет-маркетинг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ПО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(Java, .NET, PHP, Python, C++, iOS, Android)</a:t>
            </a:r>
            <a:endParaRPr lang="ru-RU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Квалификация преподавателей: прекрасные отзывы, высочайшая квалификация, огромный опыт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dirty="0"/>
              <a:t>в преподаваемой сфере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Инфраструктура: Офисы в Минске, Гродно, Гомеле, Бресте - офисы оборудованы и оснащены.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Чистейшая репутация, нет никаких пробелов как в квалификации преподавателей, так и в программе.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Ценовой диапазон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начальные курсы 369 рублей , комплексные  - 1200-2000 рублей.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81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01398-E70F-9672-678C-7D45871E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Партн</a:t>
            </a:r>
            <a:r>
              <a:rPr lang="ru-RU" sz="4800" dirty="0"/>
              <a:t>ё</a:t>
            </a:r>
            <a:r>
              <a:rPr lang="en-US" sz="4800" dirty="0" err="1"/>
              <a:t>ры</a:t>
            </a:r>
            <a:endParaRPr lang="en-US" sz="4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D8EC6F-1ACB-C3DE-5D69-4BCF2E164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0" y="1114147"/>
            <a:ext cx="6202778" cy="43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D43E-550F-2527-ECB8-24A99B54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58618"/>
            <a:ext cx="10018711" cy="877455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TeachMeSkills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39A16-4CE1-372F-5B68-2D01CB157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136073"/>
            <a:ext cx="10018713" cy="465512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ru-RU" dirty="0"/>
              <a:t>Предлагаемые курсы: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development with HTML/CSS/JavaScript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databases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Python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UX/UI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management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Квалификация преподавателей: прекрасные отзывы, высочайшая квалификация, огромный опыт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dirty="0"/>
              <a:t>в преподаваемой сфере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Инфраструктура: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Один офис в Минске - офис не оборудован техникой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Хорошая репутация, но есть пробелы в программе.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Ценовой диапазон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–в среднем 3000 рублей за курсы на 5 месяцев.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68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D43E-550F-2527-ECB8-24A99B54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97674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БГИУР</a:t>
            </a:r>
            <a:b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39A16-4CE1-372F-5B68-2D01CB157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376218"/>
            <a:ext cx="10018713" cy="4414982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Предлагаемые курсы: много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Квалификация преподавателей: не обсуждается</a:t>
            </a:r>
            <a:endParaRPr lang="ru-RU" dirty="0"/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Инфраструктура: корпуса на Петруся Бровки, Гикало, Платонова, Козлова,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Долгобродской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есть полностью оборудованные компьютерные классы, но толку ноль.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Репутация: абсолютная(объективно), но оставить можно только ФРЭ и </a:t>
            </a:r>
            <a:r>
              <a:rPr lang="ru-RU" sz="18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ФКСиС</a:t>
            </a:r>
            <a:r>
              <a:rPr lang="ru-RU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(субъективно)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Ценовой диапазон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-2600-4300 рублей, конечно есть и бюджет, но потом продажа в рабство на 2 года.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4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C973-438F-12DB-A903-8E7C31A0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102292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Конкурентные преимущества проекта «Независимый университет»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6E9C-BDA8-7A0D-423C-7386A016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838036"/>
            <a:ext cx="10018713" cy="433416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Комплексные знания в области компьютерных наук - с последующей специализацией - то есть это не курсы на полгода - а серьезное образование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Преподаватели реально умеющие преподавать - а не лишь бы начитать лекций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Оборудованный офис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Партнерство - в будущем оформление партнерство с крупными </a:t>
            </a:r>
            <a:r>
              <a:rPr lang="en-US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компаниями, продвижение наших студентов к ним на стажировки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будущем направленность курсов не только на </a:t>
            </a:r>
            <a:r>
              <a:rPr lang="en-US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а и на другие специальности - физика-химия искусство</a:t>
            </a:r>
            <a:r>
              <a:rPr lang="en-US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т.д. - но вначале надо заработать капитал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График - похожий на Европейскую систему с триместрами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Возможность с помощью своей олимпиады бюджетные места получить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014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AA1DB-3ED2-6185-E03B-D5EB8074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583" y="645286"/>
            <a:ext cx="3474438" cy="3350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Политика продвижения</a:t>
            </a:r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0095B9FE-CD3D-4FD5-91D3-D9BDC79BF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47" y="648931"/>
            <a:ext cx="6869937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66054B66-F55B-E397-44E9-883DA2A892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4" y="1768995"/>
            <a:ext cx="3032247" cy="3032247"/>
          </a:xfrm>
          <a:prstGeom prst="rect">
            <a:avLst/>
          </a:prstGeom>
        </p:spPr>
      </p:pic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F34A838B-F8A4-5C65-6F39-C23D0EBBDB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78" y="1768994"/>
            <a:ext cx="3032249" cy="30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5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ree, flower, outdoor, plant&#10;&#10;Description automatically generated">
            <a:extLst>
              <a:ext uri="{FF2B5EF4-FFF2-40B4-BE49-F238E27FC236}">
                <a16:creationId xmlns:a16="http://schemas.microsoft.com/office/drawing/2014/main" id="{A1D90CD0-1E8B-2DA1-0C5E-F817CF560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0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E9891-B180-0B51-01CE-550A1A4C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Цукинская конференция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24504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9EBA55B8-9F4A-6906-CB96-EA5C53AF0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19" r="1" b="263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6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ED92B-E51A-1B0E-4858-2AA9C13F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Штодзённая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олимпи</a:t>
            </a:r>
            <a:r>
              <a:rPr lang="ru-RU" sz="5400" dirty="0">
                <a:solidFill>
                  <a:schemeClr val="bg1"/>
                </a:solidFill>
              </a:rPr>
              <a:t>а</a:t>
            </a:r>
            <a:r>
              <a:rPr lang="en-US" sz="5400" dirty="0" err="1">
                <a:solidFill>
                  <a:schemeClr val="bg1"/>
                </a:solidFill>
              </a:rPr>
              <a:t>да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00799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127" name="文本框 43"/>
          <p:cNvSpPr txBox="1"/>
          <p:nvPr/>
        </p:nvSpPr>
        <p:spPr>
          <a:xfrm>
            <a:off x="1673225" y="0"/>
            <a:ext cx="8846185" cy="215836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zh-CN" sz="6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Логотип </a:t>
            </a:r>
          </a:p>
        </p:txBody>
      </p:sp>
      <p:sp>
        <p:nvSpPr>
          <p:cNvPr id="5129" name="AutoShape 42"/>
          <p:cNvSpPr>
            <a:spLocks noChangeAspect="1" noTextEdit="1"/>
          </p:cNvSpPr>
          <p:nvPr/>
        </p:nvSpPr>
        <p:spPr>
          <a:xfrm>
            <a:off x="5843588" y="3225800"/>
            <a:ext cx="504825" cy="4064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D97E316-A64C-7C40-8D09-26A261E13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72" y="1727200"/>
            <a:ext cx="4103255" cy="410325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DEB6-58DA-1027-9127-E734DFE9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4452257"/>
            <a:ext cx="9742318" cy="1384980"/>
          </a:xfrm>
        </p:spPr>
        <p:txBody>
          <a:bodyPr>
            <a:normAutofit/>
          </a:bodyPr>
          <a:lstStyle/>
          <a:p>
            <a:r>
              <a:rPr lang="ru-RU"/>
              <a:t>Программа реализации</a:t>
            </a:r>
            <a:endParaRPr lang="ru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30C6C1-0652-F312-7FAD-42A96844F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488066"/>
              </p:ext>
            </p:extLst>
          </p:nvPr>
        </p:nvGraphicFramePr>
        <p:xfrm>
          <a:off x="2153025" y="865761"/>
          <a:ext cx="8957682" cy="324064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06521">
                  <a:extLst>
                    <a:ext uri="{9D8B030D-6E8A-4147-A177-3AD203B41FA5}">
                      <a16:colId xmlns:a16="http://schemas.microsoft.com/office/drawing/2014/main" val="3383004890"/>
                    </a:ext>
                  </a:extLst>
                </a:gridCol>
                <a:gridCol w="1401806">
                  <a:extLst>
                    <a:ext uri="{9D8B030D-6E8A-4147-A177-3AD203B41FA5}">
                      <a16:colId xmlns:a16="http://schemas.microsoft.com/office/drawing/2014/main" val="1577510063"/>
                    </a:ext>
                  </a:extLst>
                </a:gridCol>
                <a:gridCol w="1883300">
                  <a:extLst>
                    <a:ext uri="{9D8B030D-6E8A-4147-A177-3AD203B41FA5}">
                      <a16:colId xmlns:a16="http://schemas.microsoft.com/office/drawing/2014/main" val="3286177049"/>
                    </a:ext>
                  </a:extLst>
                </a:gridCol>
                <a:gridCol w="1883300">
                  <a:extLst>
                    <a:ext uri="{9D8B030D-6E8A-4147-A177-3AD203B41FA5}">
                      <a16:colId xmlns:a16="http://schemas.microsoft.com/office/drawing/2014/main" val="1915060608"/>
                    </a:ext>
                  </a:extLst>
                </a:gridCol>
                <a:gridCol w="1582755">
                  <a:extLst>
                    <a:ext uri="{9D8B030D-6E8A-4147-A177-3AD203B41FA5}">
                      <a16:colId xmlns:a16="http://schemas.microsoft.com/office/drawing/2014/main" val="2745507790"/>
                    </a:ext>
                  </a:extLst>
                </a:gridCol>
              </a:tblGrid>
              <a:tr h="289787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Показатель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По годам реализации проекта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105265"/>
                  </a:ext>
                </a:extLst>
              </a:tr>
              <a:tr h="2897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1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2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3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extLst>
                  <a:ext uri="{0D108BD9-81ED-4DB2-BD59-A6C34878D82A}">
                    <a16:rowId xmlns:a16="http://schemas.microsoft.com/office/drawing/2014/main" val="4171907120"/>
                  </a:ext>
                </a:extLst>
              </a:tr>
              <a:tr h="9344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Количество клиентов в год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50 очно</a:t>
                      </a:r>
                      <a:br>
                        <a:rPr lang="ru-RU" sz="1500">
                          <a:effectLst/>
                        </a:rPr>
                      </a:br>
                      <a:r>
                        <a:rPr lang="ru-RU" sz="1500">
                          <a:effectLst/>
                        </a:rPr>
                        <a:t>150 удаленно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100 очно</a:t>
                      </a:r>
                      <a:br>
                        <a:rPr lang="ru-RU" sz="1500">
                          <a:effectLst/>
                        </a:rPr>
                      </a:br>
                      <a:r>
                        <a:rPr lang="ru-RU" sz="1500">
                          <a:effectLst/>
                        </a:rPr>
                        <a:t>250 удаленно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 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150 очно</a:t>
                      </a:r>
                      <a:br>
                        <a:rPr lang="ru-RU" sz="1500">
                          <a:effectLst/>
                        </a:rPr>
                      </a:br>
                      <a:r>
                        <a:rPr lang="ru-RU" sz="1500">
                          <a:effectLst/>
                        </a:rPr>
                        <a:t>350 удаленно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150 очно 350</a:t>
                      </a:r>
                      <a:br>
                        <a:rPr lang="ru-RU" sz="1500">
                          <a:effectLst/>
                        </a:rPr>
                      </a:br>
                      <a:r>
                        <a:rPr lang="ru-RU" sz="1500">
                          <a:effectLst/>
                        </a:rPr>
                        <a:t>удаленно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extLst>
                  <a:ext uri="{0D108BD9-81ED-4DB2-BD59-A6C34878D82A}">
                    <a16:rowId xmlns:a16="http://schemas.microsoft.com/office/drawing/2014/main" val="3003841049"/>
                  </a:ext>
                </a:extLst>
              </a:tr>
              <a:tr h="11856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Выручка от одного клиента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Очная - 4500</a:t>
                      </a:r>
                      <a:br>
                        <a:rPr lang="ru-RU" sz="1500">
                          <a:effectLst/>
                        </a:rPr>
                      </a:br>
                      <a:r>
                        <a:rPr lang="ru-RU" sz="1500">
                          <a:effectLst/>
                        </a:rPr>
                        <a:t>Удаленная - 1800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Очная - 4500</a:t>
                      </a:r>
                      <a:br>
                        <a:rPr lang="ru-RU" sz="1500">
                          <a:effectLst/>
                        </a:rPr>
                      </a:br>
                      <a:r>
                        <a:rPr lang="ru-RU" sz="1500">
                          <a:effectLst/>
                        </a:rPr>
                        <a:t>Удаленная - 1800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 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Очная - 4500</a:t>
                      </a:r>
                      <a:br>
                        <a:rPr lang="ru-RU" sz="1500">
                          <a:effectLst/>
                        </a:rPr>
                      </a:br>
                      <a:r>
                        <a:rPr lang="ru-RU" sz="1500">
                          <a:effectLst/>
                        </a:rPr>
                        <a:t>Удаленная - 1500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 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Очная - 4500</a:t>
                      </a:r>
                      <a:br>
                        <a:rPr lang="ru-RU" sz="1500">
                          <a:effectLst/>
                        </a:rPr>
                      </a:br>
                      <a:r>
                        <a:rPr lang="ru-RU" sz="1500">
                          <a:effectLst/>
                        </a:rPr>
                        <a:t>Удаленная - 1800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 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extLst>
                  <a:ext uri="{0D108BD9-81ED-4DB2-BD59-A6C34878D82A}">
                    <a16:rowId xmlns:a16="http://schemas.microsoft.com/office/drawing/2014/main" val="713157904"/>
                  </a:ext>
                </a:extLst>
              </a:tr>
              <a:tr h="540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Выручка за год, тыс руб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495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900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1200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500">
                          <a:effectLst/>
                        </a:rPr>
                        <a:t>1200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32" marR="96032" marT="0" marB="0"/>
                </a:tc>
                <a:extLst>
                  <a:ext uri="{0D108BD9-81ED-4DB2-BD59-A6C34878D82A}">
                    <a16:rowId xmlns:a16="http://schemas.microsoft.com/office/drawing/2014/main" val="476004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68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B03B1-C638-A822-2110-41BCDBBE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ru-RU" sz="3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Смета материально-технического снабжения</a:t>
            </a:r>
            <a:endParaRPr lang="ru-RU" sz="310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C4CD923-6B63-3D50-C4EB-83E999BEBA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523824"/>
              </p:ext>
            </p:extLst>
          </p:nvPr>
        </p:nvGraphicFramePr>
        <p:xfrm>
          <a:off x="5010150" y="1158526"/>
          <a:ext cx="6492877" cy="415995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01488">
                  <a:extLst>
                    <a:ext uri="{9D8B030D-6E8A-4147-A177-3AD203B41FA5}">
                      <a16:colId xmlns:a16="http://schemas.microsoft.com/office/drawing/2014/main" val="2935387165"/>
                    </a:ext>
                  </a:extLst>
                </a:gridCol>
                <a:gridCol w="1479405">
                  <a:extLst>
                    <a:ext uri="{9D8B030D-6E8A-4147-A177-3AD203B41FA5}">
                      <a16:colId xmlns:a16="http://schemas.microsoft.com/office/drawing/2014/main" val="3970534978"/>
                    </a:ext>
                  </a:extLst>
                </a:gridCol>
                <a:gridCol w="1533148">
                  <a:extLst>
                    <a:ext uri="{9D8B030D-6E8A-4147-A177-3AD203B41FA5}">
                      <a16:colId xmlns:a16="http://schemas.microsoft.com/office/drawing/2014/main" val="2711394995"/>
                    </a:ext>
                  </a:extLst>
                </a:gridCol>
                <a:gridCol w="1178836">
                  <a:extLst>
                    <a:ext uri="{9D8B030D-6E8A-4147-A177-3AD203B41FA5}">
                      <a16:colId xmlns:a16="http://schemas.microsoft.com/office/drawing/2014/main" val="3404983818"/>
                    </a:ext>
                  </a:extLst>
                </a:gridCol>
              </a:tblGrid>
              <a:tr h="4844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Вид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Кол-во единиц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Цена единицы, BYN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Стоимость всего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extLst>
                  <a:ext uri="{0D108BD9-81ED-4DB2-BD59-A6C34878D82A}">
                    <a16:rowId xmlns:a16="http://schemas.microsoft.com/office/drawing/2014/main" val="2773817780"/>
                  </a:ext>
                </a:extLst>
              </a:tr>
              <a:tr h="2594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Монитор LG 27UL500-W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58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855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49590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extLst>
                  <a:ext uri="{0D108BD9-81ED-4DB2-BD59-A6C34878D82A}">
                    <a16:rowId xmlns:a16="http://schemas.microsoft.com/office/drawing/2014/main" val="342243157"/>
                  </a:ext>
                </a:extLst>
              </a:tr>
              <a:tr h="611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Мышь</a:t>
                      </a:r>
                      <a:r>
                        <a:rPr lang="en-US" sz="1400">
                          <a:effectLst/>
                        </a:rPr>
                        <a:t> Logitech B100 Optical USB Mouse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58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27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1566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extLst>
                  <a:ext uri="{0D108BD9-81ED-4DB2-BD59-A6C34878D82A}">
                    <a16:rowId xmlns:a16="http://schemas.microsoft.com/office/drawing/2014/main" val="2274515698"/>
                  </a:ext>
                </a:extLst>
              </a:tr>
              <a:tr h="611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Клавиатура A4Tech KK-3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58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28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1624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extLst>
                  <a:ext uri="{0D108BD9-81ED-4DB2-BD59-A6C34878D82A}">
                    <a16:rowId xmlns:a16="http://schemas.microsoft.com/office/drawing/2014/main" val="3301209681"/>
                  </a:ext>
                </a:extLst>
              </a:tr>
              <a:tr h="7093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Компьютер Jet Wizard 4X950D8HD05X105TL2W5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58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1262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73196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extLst>
                  <a:ext uri="{0D108BD9-81ED-4DB2-BD59-A6C34878D82A}">
                    <a16:rowId xmlns:a16="http://schemas.microsoft.com/office/drawing/2014/main" val="1533759201"/>
                  </a:ext>
                </a:extLst>
              </a:tr>
              <a:tr h="611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Стол Сокол КСТ-105 (венге)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58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350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20300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extLst>
                  <a:ext uri="{0D108BD9-81ED-4DB2-BD59-A6C34878D82A}">
                    <a16:rowId xmlns:a16="http://schemas.microsoft.com/office/drawing/2014/main" val="3812325556"/>
                  </a:ext>
                </a:extLst>
              </a:tr>
              <a:tr h="611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Кресло Everprof EP-708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58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390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22620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extLst>
                  <a:ext uri="{0D108BD9-81ED-4DB2-BD59-A6C34878D82A}">
                    <a16:rowId xmlns:a16="http://schemas.microsoft.com/office/drawing/2014/main" val="4234748127"/>
                  </a:ext>
                </a:extLst>
              </a:tr>
              <a:tr h="2594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Итого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160895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631" marR="82631" marT="0" marB="0"/>
                </a:tc>
                <a:extLst>
                  <a:ext uri="{0D108BD9-81ED-4DB2-BD59-A6C34878D82A}">
                    <a16:rowId xmlns:a16="http://schemas.microsoft.com/office/drawing/2014/main" val="206947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90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65ABC-FFC2-9283-47A0-44738D80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ru-RU" sz="37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Расходы на оплату труда и отчисления на социальные нужды</a:t>
            </a:r>
            <a:endParaRPr lang="ru-RU" sz="3700">
              <a:solidFill>
                <a:srgbClr val="FFFFFF"/>
              </a:solidFill>
            </a:endParaRPr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511900-F0DD-29DA-2D7E-934D7ECDD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549708"/>
              </p:ext>
            </p:extLst>
          </p:nvPr>
        </p:nvGraphicFramePr>
        <p:xfrm>
          <a:off x="5010150" y="840010"/>
          <a:ext cx="6492876" cy="479698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23219">
                  <a:extLst>
                    <a:ext uri="{9D8B030D-6E8A-4147-A177-3AD203B41FA5}">
                      <a16:colId xmlns:a16="http://schemas.microsoft.com/office/drawing/2014/main" val="1342918156"/>
                    </a:ext>
                  </a:extLst>
                </a:gridCol>
                <a:gridCol w="1623219">
                  <a:extLst>
                    <a:ext uri="{9D8B030D-6E8A-4147-A177-3AD203B41FA5}">
                      <a16:colId xmlns:a16="http://schemas.microsoft.com/office/drawing/2014/main" val="1450128515"/>
                    </a:ext>
                  </a:extLst>
                </a:gridCol>
                <a:gridCol w="1623219">
                  <a:extLst>
                    <a:ext uri="{9D8B030D-6E8A-4147-A177-3AD203B41FA5}">
                      <a16:colId xmlns:a16="http://schemas.microsoft.com/office/drawing/2014/main" val="3874736424"/>
                    </a:ext>
                  </a:extLst>
                </a:gridCol>
                <a:gridCol w="1623219">
                  <a:extLst>
                    <a:ext uri="{9D8B030D-6E8A-4147-A177-3AD203B41FA5}">
                      <a16:colId xmlns:a16="http://schemas.microsoft.com/office/drawing/2014/main" val="4219511494"/>
                    </a:ext>
                  </a:extLst>
                </a:gridCol>
              </a:tblGrid>
              <a:tr h="667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Наименование показателя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Среднесписочная численность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Среднемесячная зарплата сотрудника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Годовые расходы на оплату труда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1234689034"/>
                  </a:ext>
                </a:extLst>
              </a:tr>
              <a:tr h="13302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1. Персонал, занятый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основной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деятельностью, всего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16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520800BYN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2629636962"/>
                  </a:ext>
                </a:extLst>
              </a:tr>
              <a:tr h="4557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Генеральный директор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2500BYN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30000BYN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1190445559"/>
                  </a:ext>
                </a:extLst>
              </a:tr>
              <a:tr h="4557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Менеджер по продажам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2500BYN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30000BYN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1877128316"/>
                  </a:ext>
                </a:extLst>
              </a:tr>
              <a:tr h="244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Преподаватель 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8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2500BYN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240000BYN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2841014889"/>
                  </a:ext>
                </a:extLst>
              </a:tr>
              <a:tr h="244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Зам директора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5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2500BYN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150000BYN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4111965161"/>
                  </a:ext>
                </a:extLst>
              </a:tr>
              <a:tr h="4557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Системный администратор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2000BYN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24000BYN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1522282156"/>
                  </a:ext>
                </a:extLst>
              </a:tr>
              <a:tr h="244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Бухгалтер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1800BYN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46800BYN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3424066808"/>
                  </a:ext>
                </a:extLst>
              </a:tr>
              <a:tr h="4557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2. Отчисления на соц нужды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182280BYN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2313417777"/>
                  </a:ext>
                </a:extLst>
              </a:tr>
              <a:tr h="244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3. Итого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</a:rPr>
                        <a:t>703080</a:t>
                      </a:r>
                      <a:r>
                        <a:rPr lang="en-US" sz="1300" dirty="0">
                          <a:effectLst/>
                        </a:rPr>
                        <a:t>BYN</a:t>
                      </a:r>
                      <a:endParaRPr lang="ru-RU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776" marR="77776" marT="0" marB="0"/>
                </a:tc>
                <a:extLst>
                  <a:ext uri="{0D108BD9-81ED-4DB2-BD59-A6C34878D82A}">
                    <a16:rowId xmlns:a16="http://schemas.microsoft.com/office/drawing/2014/main" val="3504047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86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65C44A-B383-6C4D-6443-66815502B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284051"/>
            <a:ext cx="2812385" cy="3723836"/>
          </a:xfrm>
        </p:spPr>
        <p:txBody>
          <a:bodyPr>
            <a:normAutofit/>
          </a:bodyPr>
          <a:lstStyle/>
          <a:p>
            <a:r>
              <a:rPr lang="ru-RU" sz="3600">
                <a:solidFill>
                  <a:srgbClr val="000000"/>
                </a:solidFill>
              </a:rPr>
              <a:t>Смета затрат</a:t>
            </a:r>
          </a:p>
        </p:txBody>
      </p:sp>
      <p:sp useBgFill="1">
        <p:nvSpPr>
          <p:cNvPr id="19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F344E7-B3A5-00F4-C572-6CFD8298A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510986"/>
              </p:ext>
            </p:extLst>
          </p:nvPr>
        </p:nvGraphicFramePr>
        <p:xfrm>
          <a:off x="4941201" y="1266444"/>
          <a:ext cx="6237362" cy="4017770"/>
        </p:xfrm>
        <a:graphic>
          <a:graphicData uri="http://schemas.openxmlformats.org/drawingml/2006/table">
            <a:tbl>
              <a:tblPr firstRow="1" firstCol="1"/>
              <a:tblGrid>
                <a:gridCol w="1628541">
                  <a:extLst>
                    <a:ext uri="{9D8B030D-6E8A-4147-A177-3AD203B41FA5}">
                      <a16:colId xmlns:a16="http://schemas.microsoft.com/office/drawing/2014/main" val="1229568649"/>
                    </a:ext>
                  </a:extLst>
                </a:gridCol>
                <a:gridCol w="758137">
                  <a:extLst>
                    <a:ext uri="{9D8B030D-6E8A-4147-A177-3AD203B41FA5}">
                      <a16:colId xmlns:a16="http://schemas.microsoft.com/office/drawing/2014/main" val="1497837014"/>
                    </a:ext>
                  </a:extLst>
                </a:gridCol>
                <a:gridCol w="962671">
                  <a:extLst>
                    <a:ext uri="{9D8B030D-6E8A-4147-A177-3AD203B41FA5}">
                      <a16:colId xmlns:a16="http://schemas.microsoft.com/office/drawing/2014/main" val="1421176174"/>
                    </a:ext>
                  </a:extLst>
                </a:gridCol>
                <a:gridCol w="962671">
                  <a:extLst>
                    <a:ext uri="{9D8B030D-6E8A-4147-A177-3AD203B41FA5}">
                      <a16:colId xmlns:a16="http://schemas.microsoft.com/office/drawing/2014/main" val="3286944501"/>
                    </a:ext>
                  </a:extLst>
                </a:gridCol>
                <a:gridCol w="962671">
                  <a:extLst>
                    <a:ext uri="{9D8B030D-6E8A-4147-A177-3AD203B41FA5}">
                      <a16:colId xmlns:a16="http://schemas.microsoft.com/office/drawing/2014/main" val="3145831370"/>
                    </a:ext>
                  </a:extLst>
                </a:gridCol>
                <a:gridCol w="962671">
                  <a:extLst>
                    <a:ext uri="{9D8B030D-6E8A-4147-A177-3AD203B41FA5}">
                      <a16:colId xmlns:a16="http://schemas.microsoft.com/office/drawing/2014/main" val="3273592416"/>
                    </a:ext>
                  </a:extLst>
                </a:gridCol>
              </a:tblGrid>
              <a:tr h="440066">
                <a:tc rowSpan="2"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Элемент затрат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901" marR="130901" marT="65451" marB="65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 годам реализации проекта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901" marR="130901" marT="65451" marB="654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57227"/>
                  </a:ext>
                </a:extLst>
              </a:tr>
              <a:tr h="3228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639617"/>
                  </a:ext>
                </a:extLst>
              </a:tr>
              <a:tr h="57960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Обустройство офиса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499317"/>
                  </a:ext>
                </a:extLst>
              </a:tr>
              <a:tr h="72504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Расходы на оплату труда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520800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520800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520800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520800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752646"/>
                  </a:ext>
                </a:extLst>
              </a:tr>
              <a:tr h="72504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Отчисления на соц нужды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182280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182280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182280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182280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104755"/>
                  </a:ext>
                </a:extLst>
              </a:tr>
              <a:tr h="57960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Материальные затраты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145600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339344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Всего затрат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848680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703080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703080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703080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10317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176" marR="98176" marT="13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68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84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AF907A-0E98-98CD-B2CF-257F0628D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284051"/>
            <a:ext cx="2812385" cy="3723836"/>
          </a:xfrm>
        </p:spPr>
        <p:txBody>
          <a:bodyPr>
            <a:normAutofit/>
          </a:bodyPr>
          <a:lstStyle/>
          <a:p>
            <a:r>
              <a:rPr lang="ru-RU" sz="2500">
                <a:solidFill>
                  <a:srgbClr val="000000"/>
                </a:solidFill>
              </a:rPr>
              <a:t>Инвестиционный план</a:t>
            </a:r>
          </a:p>
        </p:txBody>
      </p:sp>
      <p:sp useBgFill="1">
        <p:nvSpPr>
          <p:cNvPr id="19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1330DD-FB07-8E8B-2CAD-B7D448B77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8655347"/>
              </p:ext>
            </p:extLst>
          </p:nvPr>
        </p:nvGraphicFramePr>
        <p:xfrm>
          <a:off x="4941201" y="1107731"/>
          <a:ext cx="6237360" cy="4466188"/>
        </p:xfrm>
        <a:graphic>
          <a:graphicData uri="http://schemas.openxmlformats.org/drawingml/2006/table">
            <a:tbl>
              <a:tblPr firstRow="1" firstCol="1"/>
              <a:tblGrid>
                <a:gridCol w="2913822">
                  <a:extLst>
                    <a:ext uri="{9D8B030D-6E8A-4147-A177-3AD203B41FA5}">
                      <a16:colId xmlns:a16="http://schemas.microsoft.com/office/drawing/2014/main" val="3830366411"/>
                    </a:ext>
                  </a:extLst>
                </a:gridCol>
                <a:gridCol w="1565660">
                  <a:extLst>
                    <a:ext uri="{9D8B030D-6E8A-4147-A177-3AD203B41FA5}">
                      <a16:colId xmlns:a16="http://schemas.microsoft.com/office/drawing/2014/main" val="851785970"/>
                    </a:ext>
                  </a:extLst>
                </a:gridCol>
                <a:gridCol w="1757878">
                  <a:extLst>
                    <a:ext uri="{9D8B030D-6E8A-4147-A177-3AD203B41FA5}">
                      <a16:colId xmlns:a16="http://schemas.microsoft.com/office/drawing/2014/main" val="3220337268"/>
                    </a:ext>
                  </a:extLst>
                </a:gridCol>
              </a:tblGrid>
              <a:tr h="3740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Виды затрат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 единицу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Общая сумма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424439"/>
                  </a:ext>
                </a:extLst>
              </a:tr>
              <a:tr h="3740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Обустройство офиса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19258"/>
                  </a:ext>
                </a:extLst>
              </a:tr>
              <a:tr h="3740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Монитор </a:t>
                      </a:r>
                      <a:r>
                        <a:rPr lang="en-US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LG 27UL500-W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855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49590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219760"/>
                  </a:ext>
                </a:extLst>
              </a:tr>
              <a:tr h="671554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Мышь </a:t>
                      </a:r>
                      <a:r>
                        <a:rPr lang="en-US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Logitech B100 Optical USB Mouse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1566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22074"/>
                  </a:ext>
                </a:extLst>
              </a:tr>
              <a:tr h="3740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Клавиатура </a:t>
                      </a:r>
                      <a:r>
                        <a:rPr lang="en-US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A4Tech KK-3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1624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3822"/>
                  </a:ext>
                </a:extLst>
              </a:tr>
              <a:tr h="671554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Компьютер </a:t>
                      </a:r>
                      <a:r>
                        <a:rPr lang="en-US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 Wizard 4X950D8HD05X105TL2W5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1262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73196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261588"/>
                  </a:ext>
                </a:extLst>
              </a:tr>
              <a:tr h="3740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Стол Сокол КСТ-105 (венге)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350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20300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255848"/>
                  </a:ext>
                </a:extLst>
              </a:tr>
              <a:tr h="3740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Кресло </a:t>
                      </a:r>
                      <a:r>
                        <a:rPr lang="en-US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Everprof EP-708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390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22620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497780"/>
                  </a:ext>
                </a:extLst>
              </a:tr>
              <a:tr h="3740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ru-RU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111165"/>
                  </a:ext>
                </a:extLst>
              </a:tr>
              <a:tr h="3740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Собственные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168895</a:t>
                      </a:r>
                      <a:endParaRPr lang="ru-RU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3751" marR="113751" marT="157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13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089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5FA40-9B19-A50A-D3CB-BD78EF5F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Чистая прибыль по проекту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3">
            <a:extLst>
              <a:ext uri="{FF2B5EF4-FFF2-40B4-BE49-F238E27FC236}">
                <a16:creationId xmlns:a16="http://schemas.microsoft.com/office/drawing/2014/main" id="{25244BF7-C616-6901-8417-65DE86FF1E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77550" y="1016329"/>
          <a:ext cx="6202781" cy="4537587"/>
        </p:xfrm>
        <a:graphic>
          <a:graphicData uri="http://schemas.openxmlformats.org/drawingml/2006/table">
            <a:tbl>
              <a:tblPr firstRow="1" firstCol="1" bandRow="1"/>
              <a:tblGrid>
                <a:gridCol w="2692006">
                  <a:extLst>
                    <a:ext uri="{9D8B030D-6E8A-4147-A177-3AD203B41FA5}">
                      <a16:colId xmlns:a16="http://schemas.microsoft.com/office/drawing/2014/main" val="1984546908"/>
                    </a:ext>
                  </a:extLst>
                </a:gridCol>
                <a:gridCol w="419881">
                  <a:extLst>
                    <a:ext uri="{9D8B030D-6E8A-4147-A177-3AD203B41FA5}">
                      <a16:colId xmlns:a16="http://schemas.microsoft.com/office/drawing/2014/main" val="1804196104"/>
                    </a:ext>
                  </a:extLst>
                </a:gridCol>
                <a:gridCol w="751650">
                  <a:extLst>
                    <a:ext uri="{9D8B030D-6E8A-4147-A177-3AD203B41FA5}">
                      <a16:colId xmlns:a16="http://schemas.microsoft.com/office/drawing/2014/main" val="3091029049"/>
                    </a:ext>
                  </a:extLst>
                </a:gridCol>
                <a:gridCol w="708708">
                  <a:extLst>
                    <a:ext uri="{9D8B030D-6E8A-4147-A177-3AD203B41FA5}">
                      <a16:colId xmlns:a16="http://schemas.microsoft.com/office/drawing/2014/main" val="3657757715"/>
                    </a:ext>
                  </a:extLst>
                </a:gridCol>
                <a:gridCol w="815268">
                  <a:extLst>
                    <a:ext uri="{9D8B030D-6E8A-4147-A177-3AD203B41FA5}">
                      <a16:colId xmlns:a16="http://schemas.microsoft.com/office/drawing/2014/main" val="14673073"/>
                    </a:ext>
                  </a:extLst>
                </a:gridCol>
                <a:gridCol w="815268">
                  <a:extLst>
                    <a:ext uri="{9D8B030D-6E8A-4147-A177-3AD203B41FA5}">
                      <a16:colId xmlns:a16="http://schemas.microsoft.com/office/drawing/2014/main" val="1523608246"/>
                    </a:ext>
                  </a:extLst>
                </a:gridCol>
              </a:tblGrid>
              <a:tr h="307977">
                <a:tc rowSpan="2"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 годам реализации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88476"/>
                  </a:ext>
                </a:extLst>
              </a:tr>
              <a:tr h="225909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954784"/>
                  </a:ext>
                </a:extLst>
              </a:tr>
              <a:tr h="307977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Выручка от реализации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495,000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900,000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1,200,000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1,305,000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888213"/>
                  </a:ext>
                </a:extLst>
              </a:tr>
              <a:tr h="307977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НДС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150,000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200,000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217,500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054497"/>
                  </a:ext>
                </a:extLst>
              </a:tr>
              <a:tr h="307977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Единый налог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085678"/>
                  </a:ext>
                </a:extLst>
              </a:tr>
              <a:tr h="307977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Выручка без косвенных налогов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412,500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750,000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1,000,000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1,087,500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557109"/>
                  </a:ext>
                </a:extLst>
              </a:tr>
              <a:tr h="307977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Себестоимость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848,680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703,080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703,080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703,080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889612"/>
                  </a:ext>
                </a:extLst>
              </a:tr>
              <a:tr h="307977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Прибыль от реализации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-436,180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46,920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296,920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384,420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160644"/>
                  </a:ext>
                </a:extLst>
              </a:tr>
              <a:tr h="307977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Общая прибыль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399007"/>
                  </a:ext>
                </a:extLst>
              </a:tr>
              <a:tr h="307977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Налоги из прибыли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7,820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49,487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64,070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713961"/>
                  </a:ext>
                </a:extLst>
              </a:tr>
              <a:tr h="307977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Чистая прибыль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-436,180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39,100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247,433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320,350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349976"/>
                  </a:ext>
                </a:extLst>
              </a:tr>
              <a:tr h="307977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Выплачено дивидендов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39,100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247,433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320,350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555543"/>
                  </a:ext>
                </a:extLst>
              </a:tr>
              <a:tr h="307977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Инвестировано во внеоборотные активы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404028"/>
                  </a:ext>
                </a:extLst>
              </a:tr>
              <a:tr h="307977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Инвестировано в оборотные активы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9401"/>
                  </a:ext>
                </a:extLst>
              </a:tr>
              <a:tr h="307977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Нераспределённая прибыль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610" marR="91610" marT="45805" marB="4580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1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08" marR="68708" marT="954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991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20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1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B03378-0F1E-5F8C-ED00-F2B14885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/>
              <a:t>Расположение</a:t>
            </a: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6B1F3F93-9AE4-1C69-E40C-6E6F1D6DE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660" r="3431" b="3"/>
          <a:stretch/>
        </p:blipFill>
        <p:spPr>
          <a:xfrm>
            <a:off x="6876159" y="608014"/>
            <a:ext cx="4579239" cy="3728438"/>
          </a:xfrm>
          <a:custGeom>
            <a:avLst/>
            <a:gdLst/>
            <a:ahLst/>
            <a:cxnLst/>
            <a:rect l="l" t="t" r="r" b="b"/>
            <a:pathLst>
              <a:path w="4579239" h="3728438">
                <a:moveTo>
                  <a:pt x="0" y="0"/>
                </a:moveTo>
                <a:lnTo>
                  <a:pt x="4415933" y="0"/>
                </a:lnTo>
                <a:cubicBezTo>
                  <a:pt x="4506124" y="0"/>
                  <a:pt x="4579239" y="73115"/>
                  <a:pt x="4579239" y="163306"/>
                </a:cubicBezTo>
                <a:lnTo>
                  <a:pt x="4579239" y="3565132"/>
                </a:lnTo>
                <a:cubicBezTo>
                  <a:pt x="4579239" y="3655323"/>
                  <a:pt x="4506124" y="3728438"/>
                  <a:pt x="4415933" y="3728438"/>
                </a:cubicBezTo>
                <a:lnTo>
                  <a:pt x="0" y="3728438"/>
                </a:ln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5FACB-0DB5-2E5D-B646-E25E069BBB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r="-1" b="-1"/>
          <a:stretch/>
        </p:blipFill>
        <p:spPr>
          <a:xfrm>
            <a:off x="3967843" y="608014"/>
            <a:ext cx="2908316" cy="3728438"/>
          </a:xfrm>
          <a:custGeom>
            <a:avLst/>
            <a:gdLst/>
            <a:ahLst/>
            <a:cxnLst/>
            <a:rect l="l" t="t" r="r" b="b"/>
            <a:pathLst>
              <a:path w="2908316" h="3728438">
                <a:moveTo>
                  <a:pt x="163306" y="0"/>
                </a:moveTo>
                <a:lnTo>
                  <a:pt x="2908316" y="0"/>
                </a:lnTo>
                <a:lnTo>
                  <a:pt x="2908316" y="3728438"/>
                </a:lnTo>
                <a:lnTo>
                  <a:pt x="163306" y="3728438"/>
                </a:lnTo>
                <a:cubicBezTo>
                  <a:pt x="73115" y="3728438"/>
                  <a:pt x="0" y="3655323"/>
                  <a:pt x="0" y="3565132"/>
                </a:cubicBezTo>
                <a:lnTo>
                  <a:pt x="0" y="163306"/>
                </a:lnTo>
                <a:cubicBezTo>
                  <a:pt x="0" y="73115"/>
                  <a:pt x="73115" y="0"/>
                  <a:pt x="163306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794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5B0977-CE07-7D63-DF76-35014E142371}"/>
              </a:ext>
            </a:extLst>
          </p:cNvPr>
          <p:cNvSpPr txBox="1"/>
          <p:nvPr/>
        </p:nvSpPr>
        <p:spPr>
          <a:xfrm>
            <a:off x="1484311" y="2666999"/>
            <a:ext cx="2812386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dirty="0" err="1"/>
              <a:t>Цена</a:t>
            </a:r>
            <a:r>
              <a:rPr lang="en-US" dirty="0"/>
              <a:t>: 25р/</a:t>
            </a:r>
            <a:r>
              <a:rPr lang="ru-RU" dirty="0"/>
              <a:t>м2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dirty="0" err="1"/>
              <a:t>Площадь</a:t>
            </a:r>
            <a:r>
              <a:rPr lang="en-US" dirty="0"/>
              <a:t>: 395 </a:t>
            </a:r>
            <a:r>
              <a:rPr lang="ru-RU"/>
              <a:t>м2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dirty="0" err="1"/>
              <a:t>Цена</a:t>
            </a:r>
            <a:r>
              <a:rPr lang="en-US" dirty="0"/>
              <a:t> </a:t>
            </a:r>
            <a:r>
              <a:rPr lang="en-US" dirty="0" err="1"/>
              <a:t>всего</a:t>
            </a:r>
            <a:r>
              <a:rPr lang="en-US" dirty="0"/>
              <a:t> – 9875 BYN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/>
          </a:p>
        </p:txBody>
      </p:sp>
      <p:sp>
        <p:nvSpPr>
          <p:cNvPr id="40" name="Rounded Rectangle 6">
            <a:extLst>
              <a:ext uri="{FF2B5EF4-FFF2-40B4-BE49-F238E27FC236}">
                <a16:creationId xmlns:a16="http://schemas.microsoft.com/office/drawing/2014/main" id="{E9300062-3750-4DBC-AFC8-E9DC8EFA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7552" y="648931"/>
            <a:ext cx="6917478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A304A-730B-37FA-7142-B53900BB44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r="19167" b="-2"/>
          <a:stretch/>
        </p:blipFill>
        <p:spPr>
          <a:xfrm>
            <a:off x="4938000" y="1392352"/>
            <a:ext cx="3056428" cy="3785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0222AE-FAE9-083D-AD7F-0F370709B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0" r="21976" b="-1"/>
          <a:stretch/>
        </p:blipFill>
        <p:spPr>
          <a:xfrm>
            <a:off x="8158154" y="1496039"/>
            <a:ext cx="3056838" cy="35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CA46-F71E-CBE1-8BCC-B4B9DA1F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1447800"/>
          </a:xfrm>
        </p:spPr>
        <p:txBody>
          <a:bodyPr/>
          <a:lstStyle/>
          <a:p>
            <a:r>
              <a:rPr lang="ru-RU" dirty="0"/>
              <a:t>Резюме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164BE-9E21-49F7-DACA-69AA961D1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782618"/>
            <a:ext cx="10018713" cy="4008582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Независимый университет - это учебное заведение, целью которого является предоставление студентам уникального и всестороннего опыта обучения. Наша цель - создать динамичную и инклюзивную среду обучения, способствующую развитию креативности, критического мышления и инноваций. Мы считаем, что образование должно быть доступным для всех, и стремимся создать такую систему образования, которая позволит студентам достичь своих целей и устремлений.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Наши учебные программы разработаны таким образом, чтобы быть интересными, увлекательными и соответствовать потребностям рабочих мест 21-го века. Мы предлагаем широкий спектр программ, отвечающих потребностям и интересам наших студентов, включая бакалавриат и магистратуру, курсы повышения квалификации и профессиональное обучение.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Независимом университете мы ценим личностный и интеллектуальный рост наших студентов и стремимся создать благоприятную и воспитывающую среду. Наш преподавательский состав состоит из опытных педагогов и профессионалов отрасли, которые стремятся обеспечить высококачественное образование и подготовку наших студентов. Мы также предлагаем широкий спектр услуг по поддержке студентов, включая консультирование, профориентацию и помощь в учебе.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Наша цель - создать учебное заведение, признанное за свои достижения, инновации и влияние. Мы верим, что образование - это ключ к раскрытию человеческого потенциала, и мы стремимся обеспечить преобразующий опыт обучения, который подготовит наших студентов к успеху в их личной и профессиональной жизни.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77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EDB8-1AAF-E209-9CBA-BC19F300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1447800"/>
          </a:xfrm>
        </p:spPr>
        <p:txBody>
          <a:bodyPr/>
          <a:lstStyle/>
          <a:p>
            <a:r>
              <a:rPr lang="ru-RU" dirty="0"/>
              <a:t>Описание продукта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333D1-F42A-BA9C-CCD7-BC2A4783B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2133600"/>
            <a:ext cx="10018713" cy="3657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 Независимый Университет - это уникальное и инновационное высшее учебное заведение, призванное обеспечить гибкий и персонализированный опыт обучения для студентов. Мы стремимся предоставить образование, отвечающее требованиям современного мира, подготовить наших выпускников к успешной карьере и активному участию в жизни общества.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Независимом университете у студентов будет возможность реализовать свои пристрастия и интересы, уделяя особое внимание развитию практических навыков и знаний, которые востребованы в рабочей силе. Наши программы разработаны с учетом практической и проектной направленности, что позволяет студентам учиться на практике и приобретать опыт работы в реальном мире.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считаем, что образование должно быть доступно каждому, независимо от его происхождения или обстоятельств. Именно поэтому мы предлагаем гибкое расписание, широкий выбор онлайн- и очных курсов, а также доступную стоимость обучения и стипендии, чтобы все студенты имели возможность реализовать свои мечты.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 Независимый университет также предлагает ряд вспомогательных услуг, помогающих студентам добиться успеха, включая академические консультации, консультирование по вопросам карьеры и возможности общения с профессионалами отрасли.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Благодаря нашему инновационному подходу к высшему образованию и стремлению к успеху студентов, мы уверены, что наш Независимый университет станет ценным дополнением к ландшафту высшего образования, предоставляя новый и интересный вариант для студентов, стремящихся получить высококачественное, индивидуальное образование.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84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1063A-4253-ADED-DEB2-7FB43EFB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/>
              <a:t>Организационная структура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ECE046-33F6-4754-93E8-CCEEC11AD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34" y="1011765"/>
            <a:ext cx="5943409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E8CE-F224-8681-79F3-7AA5B518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475" y="2117436"/>
            <a:ext cx="10018713" cy="1752599"/>
          </a:xfrm>
        </p:spPr>
        <p:txBody>
          <a:bodyPr/>
          <a:lstStyle/>
          <a:p>
            <a:r>
              <a:rPr lang="ru-RU" dirty="0"/>
              <a:t>Анализ рынков сбыта. Стратегия маркетинга</a:t>
            </a:r>
          </a:p>
        </p:txBody>
      </p:sp>
    </p:spTree>
    <p:extLst>
      <p:ext uri="{BB962C8B-B14F-4D97-AF65-F5344CB8AC3E}">
        <p14:creationId xmlns:p14="http://schemas.microsoft.com/office/powerpoint/2010/main" val="69583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5BD8-8213-4BBC-D74D-85083FEAE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1447800"/>
          </a:xfrm>
        </p:spPr>
        <p:txBody>
          <a:bodyPr/>
          <a:lstStyle/>
          <a:p>
            <a:r>
              <a:rPr lang="ru-RU" dirty="0"/>
              <a:t>Общая характеристика рынков сбыта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7F469-1AD7-6B00-AA44-DB7E58A00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2235200"/>
            <a:ext cx="10018713" cy="35560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Рынок образовательных услуг в Беларуси разнообразен и охватывает широкий спектр услуг, включая начальное и среднее образование, профессионально-техническое образование, высшее образование, языковые курсы и программы повышения квалификации. Рынок в значительной степени регулируется государством и характеризуется сильным акцентом на академическое мастерство и обучение, ориентированное на карьеру.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последние годы в Беларуси растет спрос на частные образовательные услуги, особенно в области языковой подготовки, повышения квалификации и высшего образования. Эта тенденция обусловлена несколькими факторами, включая повышение значимости знания иностранных языков в мировой экономике, потребность в специальных навыках в развивающихся отраслях промышленности, а также растущий спрос на высококачественное образование со стороны студентов и родителей.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Несмотря на рост частных образовательных услуг, большинство учебных заведений в Беларуси остаются государственными и финансируются государством. Эти учреждения проходят строгий контроль качества и процедуры аккредитации для обеспечения соответствия национальным стандартам и предоставления учащимся высококачественного образования.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целом, рынок образовательных услуг в Беларуси характеризуется сильным акцентом на академическое превосходство, растущим спросом на частные образовательные услуги и высоко регулируемой средой, в которой приоритет отдается контролю качества и аккредитации.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35816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3799</TotalTime>
  <Words>1561</Words>
  <Application>Microsoft Office PowerPoint</Application>
  <PresentationFormat>Widescreen</PresentationFormat>
  <Paragraphs>336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Corbel</vt:lpstr>
      <vt:lpstr>Symbol</vt:lpstr>
      <vt:lpstr>Parallax</vt:lpstr>
      <vt:lpstr>Бизнес-план  проекта “Независимый университет”</vt:lpstr>
      <vt:lpstr>PowerPoint Presentation</vt:lpstr>
      <vt:lpstr>Расположение</vt:lpstr>
      <vt:lpstr>PowerPoint Presentation</vt:lpstr>
      <vt:lpstr>Резюме</vt:lpstr>
      <vt:lpstr>Описание продукта</vt:lpstr>
      <vt:lpstr>Организационная структура</vt:lpstr>
      <vt:lpstr>Анализ рынков сбыта. Стратегия маркетинга</vt:lpstr>
      <vt:lpstr>Общая характеристика рынков сбыта</vt:lpstr>
      <vt:lpstr>Целевая аудитория</vt:lpstr>
      <vt:lpstr>Рассмотрим конкурентов</vt:lpstr>
      <vt:lpstr>IT-academy </vt:lpstr>
      <vt:lpstr>Партнёры</vt:lpstr>
      <vt:lpstr>TeachMeSkills</vt:lpstr>
      <vt:lpstr>БГИУР </vt:lpstr>
      <vt:lpstr>Конкурентные преимущества проекта «Независимый университет»</vt:lpstr>
      <vt:lpstr>Политика продвижения</vt:lpstr>
      <vt:lpstr>Цукинская конференция</vt:lpstr>
      <vt:lpstr>Штодзённая олимпиада</vt:lpstr>
      <vt:lpstr>Программа реализации</vt:lpstr>
      <vt:lpstr>Смета материально-технического снабжения</vt:lpstr>
      <vt:lpstr>Расходы на оплату труда и отчисления на социальные нужды</vt:lpstr>
      <vt:lpstr>Смета затрат</vt:lpstr>
      <vt:lpstr>Инвестиционный план</vt:lpstr>
      <vt:lpstr>Чистая прибыль по проекту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Иван Кондрашов</cp:lastModifiedBy>
  <cp:revision>206</cp:revision>
  <dcterms:created xsi:type="dcterms:W3CDTF">2015-12-16T09:32:00Z</dcterms:created>
  <dcterms:modified xsi:type="dcterms:W3CDTF">2023-03-06T11:07:49Z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